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5"/>
  </p:sldMasterIdLst>
  <p:notesMasterIdLst>
    <p:notesMasterId r:id="rId9"/>
  </p:notesMasterIdLst>
  <p:handoutMasterIdLst>
    <p:handoutMasterId r:id="rId10"/>
  </p:handoutMasterIdLst>
  <p:sldIdLst>
    <p:sldId id="263" r:id="rId6"/>
    <p:sldId id="2147480399" r:id="rId7"/>
    <p:sldId id="2147480416" r:id="rId8"/>
  </p:sldIdLst>
  <p:sldSz cx="12239625" cy="6840538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90307-218F-8E95-ADC0-07CF1D286221}" name="Ruba Alkhaldi" initials="RA" userId="S::ralkhaldi@moc.gov.sa::486b0e00-5b33-403e-8ab2-c4e44d0e0654" providerId="AD"/>
  <p188:author id="{FEB4DC1B-9827-2D44-BE32-5BB239F31E33}" name="Alhanouf Alsaleem" initials="AA" userId="S::aalsaleem@moc.gov.sa::f2bc2cf9-3222-49c6-9a5f-1e3fc19e8e4a" providerId="AD"/>
  <p188:author id="{5990F79E-3848-1A82-836D-9366C21A578A}" name="Wasan Bakhashwain" initials="WB" userId="S::wbakhashwain@moc.gov.sa::1a12543e-8e11-44fc-84cc-f7f3af572cae" providerId="AD"/>
  <p188:author id="{5D8047E2-2636-2892-7092-C375F8E1F232}" name="Khlood Alshathri" initials="KA" userId="S::kalshathri@moc.gov.sa::07303b8d-177e-4d97-b04a-951779071e0a" providerId="AD"/>
  <p188:author id="{0A58B8F5-83CA-1906-8A0D-00B366395C85}" name="Ghadah Alyahya" initials="GA" userId="S::g.alyahya@moc.gov.sa::de28dcd5-d842-4632-99e5-d2ba546a57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ina" initials="S" lastIdx="1" clrIdx="6">
    <p:extLst>
      <p:ext uri="{19B8F6BF-5375-455C-9EA6-DF929625EA0E}">
        <p15:presenceInfo xmlns:p15="http://schemas.microsoft.com/office/powerpoint/2012/main" userId="S::sina.schoen@accenture.com::e036cf62-c746-413f-8e89-732cc0c273ed" providerId="AD"/>
      </p:ext>
    </p:extLst>
  </p:cmAuthor>
  <p:cmAuthor id="1" name="Nuha Al Thunian" initials="NAT" lastIdx="16" clrIdx="0">
    <p:extLst>
      <p:ext uri="{19B8F6BF-5375-455C-9EA6-DF929625EA0E}">
        <p15:presenceInfo xmlns:p15="http://schemas.microsoft.com/office/powerpoint/2012/main" userId="S-1-5-21-306953764-4108917662-2154184003-1643" providerId="AD"/>
      </p:ext>
    </p:extLst>
  </p:cmAuthor>
  <p:cmAuthor id="8" name="Muller, Johan" initials="MJ" lastIdx="1" clrIdx="7">
    <p:extLst>
      <p:ext uri="{19B8F6BF-5375-455C-9EA6-DF929625EA0E}">
        <p15:presenceInfo xmlns:p15="http://schemas.microsoft.com/office/powerpoint/2012/main" userId="S::johan.muller@accenture.com::87391250-f244-4419-88d6-67c8b58acde7" providerId="AD"/>
      </p:ext>
    </p:extLst>
  </p:cmAuthor>
  <p:cmAuthor id="2" name="Albettar, Mohammed Aieash" initials="AMA" lastIdx="10" clrIdx="1">
    <p:extLst>
      <p:ext uri="{19B8F6BF-5375-455C-9EA6-DF929625EA0E}">
        <p15:presenceInfo xmlns:p15="http://schemas.microsoft.com/office/powerpoint/2012/main" userId="S::malbet01@atkearney.com::198c2314-6808-4b18-8cbd-0607a1bd46d7" providerId="AD"/>
      </p:ext>
    </p:extLst>
  </p:cmAuthor>
  <p:cmAuthor id="9" name="Naber, Jadoun" initials="NJ" lastIdx="1" clrIdx="8">
    <p:extLst>
      <p:ext uri="{19B8F6BF-5375-455C-9EA6-DF929625EA0E}">
        <p15:presenceInfo xmlns:p15="http://schemas.microsoft.com/office/powerpoint/2012/main" userId="S::jadoun.naber@accenture.com::2b661d1a-1727-4d26-9e99-b09916b6e999" providerId="AD"/>
      </p:ext>
    </p:extLst>
  </p:cmAuthor>
  <p:cmAuthor id="3" name="Muhammad Asaad" initials="MA" lastIdx="2" clrIdx="2">
    <p:extLst>
      <p:ext uri="{19B8F6BF-5375-455C-9EA6-DF929625EA0E}">
        <p15:presenceInfo xmlns:p15="http://schemas.microsoft.com/office/powerpoint/2012/main" userId="Muhammad Asaad" providerId="None"/>
      </p:ext>
    </p:extLst>
  </p:cmAuthor>
  <p:cmAuthor id="10" name="Almeheid, Aljohara" initials="AA" lastIdx="1" clrIdx="9">
    <p:extLst>
      <p:ext uri="{19B8F6BF-5375-455C-9EA6-DF929625EA0E}">
        <p15:presenceInfo xmlns:p15="http://schemas.microsoft.com/office/powerpoint/2012/main" userId="S::aljohara.almeheid@accenture.com::0e99ed11-70c9-4e31-ad49-858a50ddd8e0" providerId="AD"/>
      </p:ext>
    </p:extLst>
  </p:cmAuthor>
  <p:cmAuthor id="4" name="Muhammad Asaad" initials="MA [2]" lastIdx="4" clrIdx="3">
    <p:extLst>
      <p:ext uri="{19B8F6BF-5375-455C-9EA6-DF929625EA0E}">
        <p15:presenceInfo xmlns:p15="http://schemas.microsoft.com/office/powerpoint/2012/main" userId="S-1-5-21-2621872024-2705741403-1659066415-15994" providerId="AD"/>
      </p:ext>
    </p:extLst>
  </p:cmAuthor>
  <p:cmAuthor id="5" name="Jamil Alkalouti" initials="JA" lastIdx="15" clrIdx="4">
    <p:extLst>
      <p:ext uri="{19B8F6BF-5375-455C-9EA6-DF929625EA0E}">
        <p15:presenceInfo xmlns:p15="http://schemas.microsoft.com/office/powerpoint/2012/main" userId="S::jamil.alkalouti@pwc.com::fa943634-e866-4a63-af06-a6e15d11659c" providerId="AD"/>
      </p:ext>
    </p:extLst>
  </p:cmAuthor>
  <p:cmAuthor id="6" name="Mazin AlKharboush" initials="MA" lastIdx="4" clrIdx="5">
    <p:extLst>
      <p:ext uri="{19B8F6BF-5375-455C-9EA6-DF929625EA0E}">
        <p15:presenceInfo xmlns:p15="http://schemas.microsoft.com/office/powerpoint/2012/main" userId="Mazin AlKharbou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3AC"/>
    <a:srgbClr val="DCECF6"/>
    <a:srgbClr val="F2E7E8"/>
    <a:srgbClr val="F2F2F2"/>
    <a:srgbClr val="FFEAD1"/>
    <a:srgbClr val="FF9619"/>
    <a:srgbClr val="EB5A3C"/>
    <a:srgbClr val="27678D"/>
    <a:srgbClr val="D06A00"/>
    <a:srgbClr val="0F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7" autoAdjust="0"/>
    <p:restoredTop sz="94449" autoAdjust="0"/>
  </p:normalViewPr>
  <p:slideViewPr>
    <p:cSldViewPr snapToGrid="0">
      <p:cViewPr varScale="1">
        <p:scale>
          <a:sx n="116" d="100"/>
          <a:sy n="116" d="100"/>
        </p:scale>
        <p:origin x="1238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6E61E4-9722-4371-B728-6F0F5E4203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FD056-6A13-4F94-8B03-076406ACA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9404-4FDF-47D1-9503-E2CBED376DE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11A85-6885-45BD-9C71-DA7C51B93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61D98-C48C-43E9-B38E-A4C74375F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AE79-9097-45F5-9E76-1AD2155F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D90FBEC6-A859-4A4D-A213-E0CF97248124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F85DF6C-9A50-45CE-B503-06B1A7BB2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14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770319-61E4-EBDF-1695-F631EC084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3B1A-7E58-096F-AA2A-6614BB55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82C1F-4E48-ABC2-253A-2D74BA958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2A8CC-9C6F-1354-738F-1178BA084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83AB151-0285-26CC-4393-9C54CBA6BD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9F691-1A84-A50E-A446-F94FBA0CBA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2AA22-E5BD-D941-675E-495AFC7A7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5DF6C-9A50-45CE-B503-06B1A7BB289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08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F77E3-754F-C752-EB01-208165F9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0F9E8-9C21-F579-01B4-95F1A21B8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D1100-0A76-CE8F-D481-980CCEFB5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B9CBDF8-06C5-3B78-5E4B-DA7DBF6FED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0F1D-93DF-1BC8-0607-55E83401BD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0E21-B6DA-3097-9454-CA429D11C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5DF6C-9A50-45CE-B503-06B1A7BB289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9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C832F3-0E18-FEF1-420C-85C72B93355D}"/>
              </a:ext>
            </a:extLst>
          </p:cNvPr>
          <p:cNvSpPr/>
          <p:nvPr userDrawn="1"/>
        </p:nvSpPr>
        <p:spPr>
          <a:xfrm>
            <a:off x="0" y="303893"/>
            <a:ext cx="12239625" cy="5237371"/>
          </a:xfrm>
          <a:prstGeom prst="rect">
            <a:avLst/>
          </a:prstGeom>
          <a:solidFill>
            <a:srgbClr val="132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5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42B79-ECF4-08DE-8DD2-AC08ACC13D00}"/>
              </a:ext>
            </a:extLst>
          </p:cNvPr>
          <p:cNvGrpSpPr/>
          <p:nvPr userDrawn="1"/>
        </p:nvGrpSpPr>
        <p:grpSpPr>
          <a:xfrm flipH="1">
            <a:off x="0" y="1027402"/>
            <a:ext cx="12239625" cy="4522079"/>
            <a:chOff x="0" y="1027402"/>
            <a:chExt cx="12239625" cy="45220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CBD739-7779-CDCE-1897-17B286B5BF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47"/>
            <a:stretch/>
          </p:blipFill>
          <p:spPr>
            <a:xfrm>
              <a:off x="0" y="1919321"/>
              <a:ext cx="12239625" cy="3630160"/>
            </a:xfrm>
            <a:prstGeom prst="rect">
              <a:avLst/>
            </a:prstGeom>
          </p:spPr>
        </p:pic>
        <p:pic>
          <p:nvPicPr>
            <p:cNvPr id="12" name="Picture 11" descr="A close up&#10;&#10;Description automatically generated">
              <a:extLst>
                <a:ext uri="{FF2B5EF4-FFF2-40B4-BE49-F238E27FC236}">
                  <a16:creationId xmlns:a16="http://schemas.microsoft.com/office/drawing/2014/main" id="{3599B2ED-3F00-7317-EAE0-A7861B9E5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640" y="1027402"/>
              <a:ext cx="1066255" cy="85599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744C3-4FD0-4C10-A551-75BDFBF13928}"/>
              </a:ext>
            </a:extLst>
          </p:cNvPr>
          <p:cNvSpPr/>
          <p:nvPr userDrawn="1"/>
        </p:nvSpPr>
        <p:spPr>
          <a:xfrm>
            <a:off x="0" y="6784764"/>
            <a:ext cx="6097692" cy="55775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344DF7F-2438-FFD8-8550-52B1C3FFBC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09983" y="5813790"/>
            <a:ext cx="2424830" cy="7736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8BBBC4-33DA-0335-CFF1-A4911E68703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564872" y="16809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1000" b="0" i="0" u="none" strike="noStrike" kern="1200" cap="none" spc="30" normalizeH="0" baseline="0" noProof="0" dirty="0">
              <a:ln>
                <a:noFill/>
              </a:ln>
              <a:solidFill>
                <a:srgbClr val="0F2837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D3D7F-7353-985F-3520-7312984847E9}"/>
              </a:ext>
            </a:extLst>
          </p:cNvPr>
          <p:cNvSpPr txBox="1"/>
          <p:nvPr userDrawn="1"/>
        </p:nvSpPr>
        <p:spPr>
          <a:xfrm>
            <a:off x="159024" y="5773784"/>
            <a:ext cx="4446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i="0" dirty="0">
                <a:solidFill>
                  <a:srgbClr val="0F283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Architecture and Design Commission’s Executive Committee</a:t>
            </a:r>
            <a:endParaRPr lang="ar-SA" sz="2800" b="1" i="0" dirty="0">
              <a:solidFill>
                <a:srgbClr val="0F283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C65A8-4574-058B-F789-D0FF80AFF45E}"/>
              </a:ext>
            </a:extLst>
          </p:cNvPr>
          <p:cNvSpPr txBox="1"/>
          <p:nvPr userDrawn="1"/>
        </p:nvSpPr>
        <p:spPr>
          <a:xfrm>
            <a:off x="4539790" y="5964808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en-US" sz="1600" b="0" i="0" u="none" baseline="0" dirty="0">
                <a:solidFill>
                  <a:srgbClr val="0F2837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First Meeting in 2024</a:t>
            </a:r>
            <a:endParaRPr lang="en-US" sz="1600" b="0" i="0" u="none" baseline="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Sakkal Majalla" panose="02000000000000000000" pitchFamily="2" charset="-78"/>
            </a:endParaRPr>
          </a:p>
          <a:p>
            <a:pPr lvl="0" algn="l" rtl="0"/>
            <a:r>
              <a:rPr lang="en-US" sz="1600" b="0" i="0" u="none" baseline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--/-- /</a:t>
            </a:r>
            <a:r>
              <a:rPr lang="en-US" sz="1600" b="0" i="0" u="none" baseline="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1445 AH </a:t>
            </a:r>
            <a:r>
              <a:rPr lang="en-US" sz="1600" b="0" i="0" u="none" baseline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--/--/</a:t>
            </a:r>
            <a:r>
              <a:rPr lang="en-US" sz="1600" b="0" i="0" u="none" baseline="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2024</a:t>
            </a:r>
            <a:endParaRPr lang="ar" sz="1600" b="0" i="0" u="none" baseline="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621A9D-93EF-1D2C-8BC6-E1A925F02DD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26921" y="-3069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1st Architecture and Design Executive Committee Meeting in 2024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highlight>
                  <a:srgbClr val="FFFF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, --/--/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1445AH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highlight>
                  <a:srgbClr val="FFFF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--/--/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2024 </a:t>
            </a:r>
            <a:endParaRPr kumimoji="0" lang="ku-Arab-IQ" sz="1000" b="0" i="0" u="none" strike="noStrike" kern="1200" cap="none" spc="0" normalizeH="0" baseline="0" dirty="0">
              <a:ln>
                <a:noFill/>
              </a:ln>
              <a:solidFill>
                <a:srgbClr val="0F2837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  <a:sym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9057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F2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0BA8CC-5453-32E3-A85C-3EBD9F7E9A28}"/>
              </a:ext>
            </a:extLst>
          </p:cNvPr>
          <p:cNvSpPr/>
          <p:nvPr userDrawn="1"/>
        </p:nvSpPr>
        <p:spPr>
          <a:xfrm>
            <a:off x="0" y="303893"/>
            <a:ext cx="12239625" cy="5237371"/>
          </a:xfrm>
          <a:prstGeom prst="rect">
            <a:avLst/>
          </a:prstGeom>
          <a:solidFill>
            <a:srgbClr val="132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5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279874-2E52-7631-A9DC-374B9D71ED96}"/>
              </a:ext>
            </a:extLst>
          </p:cNvPr>
          <p:cNvGrpSpPr/>
          <p:nvPr userDrawn="1"/>
        </p:nvGrpSpPr>
        <p:grpSpPr>
          <a:xfrm flipH="1">
            <a:off x="0" y="1027402"/>
            <a:ext cx="12239625" cy="4522079"/>
            <a:chOff x="0" y="1027402"/>
            <a:chExt cx="12239625" cy="45220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B82A9F-C743-8C00-E6C9-EDA993CCC9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47"/>
            <a:stretch/>
          </p:blipFill>
          <p:spPr>
            <a:xfrm>
              <a:off x="0" y="1919321"/>
              <a:ext cx="12239625" cy="3630160"/>
            </a:xfrm>
            <a:prstGeom prst="rect">
              <a:avLst/>
            </a:prstGeom>
          </p:spPr>
        </p:pic>
        <p:pic>
          <p:nvPicPr>
            <p:cNvPr id="7" name="Picture 6" descr="A close up&#10;&#10;Description automatically generated">
              <a:extLst>
                <a:ext uri="{FF2B5EF4-FFF2-40B4-BE49-F238E27FC236}">
                  <a16:creationId xmlns:a16="http://schemas.microsoft.com/office/drawing/2014/main" id="{6F78A12E-FB80-6B7B-B060-F3372CEF10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640" y="1027402"/>
              <a:ext cx="1066255" cy="85599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BC01FFE-FB11-1D1C-4AAC-153F80037D1D}"/>
              </a:ext>
            </a:extLst>
          </p:cNvPr>
          <p:cNvSpPr/>
          <p:nvPr userDrawn="1"/>
        </p:nvSpPr>
        <p:spPr>
          <a:xfrm>
            <a:off x="0" y="0"/>
            <a:ext cx="12239625" cy="5549481"/>
          </a:xfrm>
          <a:prstGeom prst="rect">
            <a:avLst/>
          </a:prstGeom>
          <a:solidFill>
            <a:srgbClr val="0F2837">
              <a:alpha val="862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F20B983-D45B-B284-A4CD-9E695ECA2A10}"/>
              </a:ext>
            </a:extLst>
          </p:cNvPr>
          <p:cNvSpPr/>
          <p:nvPr/>
        </p:nvSpPr>
        <p:spPr>
          <a:xfrm>
            <a:off x="8671379" y="2176190"/>
            <a:ext cx="3041" cy="1652"/>
          </a:xfrm>
          <a:custGeom>
            <a:avLst/>
            <a:gdLst>
              <a:gd name="connsiteX0" fmla="*/ 4611 w 7220"/>
              <a:gd name="connsiteY0" fmla="*/ 2560 h 3947"/>
              <a:gd name="connsiteX1" fmla="*/ 3791 w 7220"/>
              <a:gd name="connsiteY1" fmla="*/ 1895 h 3947"/>
              <a:gd name="connsiteX2" fmla="*/ 2664 w 7220"/>
              <a:gd name="connsiteY2" fmla="*/ 922 h 3947"/>
              <a:gd name="connsiteX3" fmla="*/ 3842 w 7220"/>
              <a:gd name="connsiteY3" fmla="*/ 1844 h 3947"/>
              <a:gd name="connsiteX4" fmla="*/ 4611 w 7220"/>
              <a:gd name="connsiteY4" fmla="*/ 2560 h 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0" h="3947">
                <a:moveTo>
                  <a:pt x="4611" y="2560"/>
                </a:moveTo>
                <a:cubicBezTo>
                  <a:pt x="9376" y="2099"/>
                  <a:pt x="3791" y="6347"/>
                  <a:pt x="3791" y="1895"/>
                </a:cubicBezTo>
                <a:cubicBezTo>
                  <a:pt x="461" y="-2199"/>
                  <a:pt x="1178" y="1741"/>
                  <a:pt x="2664" y="922"/>
                </a:cubicBezTo>
                <a:cubicBezTo>
                  <a:pt x="-1896" y="-1380"/>
                  <a:pt x="0" y="5886"/>
                  <a:pt x="3842" y="1844"/>
                </a:cubicBezTo>
                <a:cubicBezTo>
                  <a:pt x="9171" y="3481"/>
                  <a:pt x="7224" y="4453"/>
                  <a:pt x="4611" y="256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C281F9-C05C-1604-FFB2-AE54EEAAAE9E}"/>
              </a:ext>
            </a:extLst>
          </p:cNvPr>
          <p:cNvSpPr/>
          <p:nvPr/>
        </p:nvSpPr>
        <p:spPr>
          <a:xfrm>
            <a:off x="8672726" y="2176691"/>
            <a:ext cx="1700" cy="1288"/>
          </a:xfrm>
          <a:custGeom>
            <a:avLst/>
            <a:gdLst>
              <a:gd name="connsiteX0" fmla="*/ 1414 w 4036"/>
              <a:gd name="connsiteY0" fmla="*/ 1365 h 3077"/>
              <a:gd name="connsiteX1" fmla="*/ 594 w 4036"/>
              <a:gd name="connsiteY1" fmla="*/ 700 h 3077"/>
              <a:gd name="connsiteX2" fmla="*/ 645 w 4036"/>
              <a:gd name="connsiteY2" fmla="*/ 649 h 3077"/>
              <a:gd name="connsiteX3" fmla="*/ 1414 w 4036"/>
              <a:gd name="connsiteY3" fmla="*/ 1365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" h="3077">
                <a:moveTo>
                  <a:pt x="1414" y="1365"/>
                </a:moveTo>
                <a:cubicBezTo>
                  <a:pt x="5461" y="4333"/>
                  <a:pt x="4539" y="3003"/>
                  <a:pt x="594" y="700"/>
                </a:cubicBezTo>
                <a:cubicBezTo>
                  <a:pt x="-482" y="-67"/>
                  <a:pt x="3360" y="-67"/>
                  <a:pt x="645" y="649"/>
                </a:cubicBezTo>
                <a:cubicBezTo>
                  <a:pt x="-1558" y="3566"/>
                  <a:pt x="2695" y="-2575"/>
                  <a:pt x="1414" y="1365"/>
                </a:cubicBezTo>
                <a:close/>
              </a:path>
            </a:pathLst>
          </a:custGeom>
          <a:solidFill>
            <a:srgbClr val="91B9B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AD58456-DDA9-6FF2-A302-AC3C7E6F0B5F}"/>
              </a:ext>
            </a:extLst>
          </p:cNvPr>
          <p:cNvSpPr/>
          <p:nvPr/>
        </p:nvSpPr>
        <p:spPr>
          <a:xfrm>
            <a:off x="8672199" y="2175436"/>
            <a:ext cx="1482" cy="3140"/>
          </a:xfrm>
          <a:custGeom>
            <a:avLst/>
            <a:gdLst>
              <a:gd name="connsiteX0" fmla="*/ 2666 w 3519"/>
              <a:gd name="connsiteY0" fmla="*/ 4363 h 7502"/>
              <a:gd name="connsiteX1" fmla="*/ 1846 w 3519"/>
              <a:gd name="connsiteY1" fmla="*/ 3698 h 7502"/>
              <a:gd name="connsiteX2" fmla="*/ 719 w 3519"/>
              <a:gd name="connsiteY2" fmla="*/ 2725 h 7502"/>
              <a:gd name="connsiteX3" fmla="*/ 1897 w 3519"/>
              <a:gd name="connsiteY3" fmla="*/ 3646 h 7502"/>
              <a:gd name="connsiteX4" fmla="*/ 2666 w 3519"/>
              <a:gd name="connsiteY4" fmla="*/ 4363 h 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" h="7502">
                <a:moveTo>
                  <a:pt x="2666" y="4363"/>
                </a:moveTo>
                <a:cubicBezTo>
                  <a:pt x="-2048" y="5028"/>
                  <a:pt x="7072" y="3032"/>
                  <a:pt x="1846" y="3698"/>
                </a:cubicBezTo>
                <a:cubicBezTo>
                  <a:pt x="-3380" y="8098"/>
                  <a:pt x="5689" y="6000"/>
                  <a:pt x="719" y="2725"/>
                </a:cubicBezTo>
                <a:cubicBezTo>
                  <a:pt x="-1945" y="-498"/>
                  <a:pt x="3793" y="-1624"/>
                  <a:pt x="1897" y="3646"/>
                </a:cubicBezTo>
                <a:cubicBezTo>
                  <a:pt x="2717" y="8661"/>
                  <a:pt x="4562" y="8661"/>
                  <a:pt x="2666" y="436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175B7-8367-BF1D-DFF6-EF35EA4D8EB5}"/>
              </a:ext>
            </a:extLst>
          </p:cNvPr>
          <p:cNvSpPr txBox="1">
            <a:spLocks/>
          </p:cNvSpPr>
          <p:nvPr userDrawn="1"/>
        </p:nvSpPr>
        <p:spPr>
          <a:xfrm>
            <a:off x="9295968" y="3168621"/>
            <a:ext cx="1638376" cy="278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1">
              <a:spcAft>
                <a:spcPts val="399"/>
              </a:spcAft>
            </a:pPr>
            <a:r>
              <a:rPr lang="en-US" sz="3591" b="1" dirty="0">
                <a:solidFill>
                  <a:schemeClr val="bg1"/>
                </a:solidFill>
                <a:latin typeface="Sakkal Majalla" panose="02000000000000000000" pitchFamily="2" charset="-78"/>
                <a:ea typeface="Roboto Light" pitchFamily="2" charset="0"/>
                <a:cs typeface="Sakkal Majalla" panose="02000000000000000000" pitchFamily="2" charset="-78"/>
              </a:rPr>
              <a:t>Thank You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CC5828-F4A5-904B-788B-A7EADE827CFC}"/>
              </a:ext>
            </a:extLst>
          </p:cNvPr>
          <p:cNvSpPr txBox="1">
            <a:spLocks/>
          </p:cNvSpPr>
          <p:nvPr userDrawn="1"/>
        </p:nvSpPr>
        <p:spPr>
          <a:xfrm>
            <a:off x="8925477" y="6308497"/>
            <a:ext cx="2969909" cy="409324"/>
          </a:xfrm>
          <a:prstGeom prst="rect">
            <a:avLst/>
          </a:prstGeom>
        </p:spPr>
        <p:txBody>
          <a:bodyPr vert="horz" lIns="91207" tIns="45604" rIns="91207" bIns="45604" rtlCol="0" anchor="ctr"/>
          <a:lstStyle>
            <a:defPPr>
              <a:defRPr lang="en-US"/>
            </a:defPPr>
            <a:lvl1pPr marL="0" algn="l" defTabSz="914400" rtl="0" eaLnBrk="1" latinLnBrk="0" hangingPunct="1">
              <a:defRPr sz="933" b="1" kern="1200">
                <a:solidFill>
                  <a:schemeClr val="tx1"/>
                </a:solidFill>
                <a:latin typeface="+mn-lt"/>
                <a:ea typeface="+mn-ea"/>
                <a:cs typeface="Effra" panose="020B0603020203020204" pitchFamily="34" charset="0"/>
                <a:sym typeface="Effra" panose="020B06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211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98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هيئة فنون العمارة والتصميم </a:t>
            </a:r>
            <a:r>
              <a:rPr kumimoji="0" lang="en-US" sz="798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798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٢٠٢٤م | سرّي</a:t>
            </a:r>
          </a:p>
        </p:txBody>
      </p:sp>
      <p:pic>
        <p:nvPicPr>
          <p:cNvPr id="11" name="Picture 10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9EE1D60-4C53-E3BD-A8FF-2616284DB2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479" y="2888616"/>
            <a:ext cx="2934046" cy="93606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5588A0-78B7-5DE1-C205-193125FC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4031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28"/>
            <a:ext cx="12239625" cy="684028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5857D-BB52-4ACB-B174-BC469EDE26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90" y="3219629"/>
            <a:ext cx="3941001" cy="401280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D513F5-3D8E-4C54-804C-0BCFA5F1DB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4113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D513F5-3D8E-4C54-804C-0BCFA5F1D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48BA069-FD38-438A-AE2B-50F2B20A29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Effra" panose="020B0603020203020204" pitchFamily="34" charset="0"/>
              <a:ea typeface="+mj-ea"/>
              <a:cs typeface="Effra" panose="020B0603020203020204" pitchFamily="34" charset="0"/>
              <a:sym typeface="Effra" panose="020B06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00322" y="2467427"/>
            <a:ext cx="5718602" cy="112342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>
              <a:lnSpc>
                <a:spcPts val="3857"/>
              </a:lnSpc>
              <a:defRPr sz="400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0322" y="3558321"/>
            <a:ext cx="5718602" cy="40932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>
              <a:lnSpc>
                <a:spcPct val="100000"/>
              </a:lnSpc>
              <a:buNone/>
              <a:defRPr sz="1596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456023" indent="0" algn="ctr">
              <a:buNone/>
              <a:defRPr sz="1995"/>
            </a:lvl2pPr>
            <a:lvl3pPr marL="912045" indent="0" algn="ctr">
              <a:buNone/>
              <a:defRPr sz="1795"/>
            </a:lvl3pPr>
            <a:lvl4pPr marL="1368068" indent="0" algn="ctr">
              <a:buNone/>
              <a:defRPr sz="1596"/>
            </a:lvl4pPr>
            <a:lvl5pPr marL="1824091" indent="0" algn="ctr">
              <a:buNone/>
              <a:defRPr sz="1596"/>
            </a:lvl5pPr>
            <a:lvl6pPr marL="2280114" indent="0" algn="ctr">
              <a:buNone/>
              <a:defRPr sz="1596"/>
            </a:lvl6pPr>
            <a:lvl7pPr marL="2736136" indent="0" algn="ctr">
              <a:buNone/>
              <a:defRPr sz="1596"/>
            </a:lvl7pPr>
            <a:lvl8pPr marL="3192159" indent="0" algn="ctr">
              <a:buNone/>
              <a:defRPr sz="1596"/>
            </a:lvl8pPr>
            <a:lvl9pPr marL="3648182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0CF2-180D-4DF5-BC57-47E77EB07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2F7EC5D-D270-CF4C-8A31-350A6AB879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DCC91-FAFC-0782-9538-7D96D074A282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33861" y="6436539"/>
            <a:ext cx="893193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en-US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Public - </a:t>
            </a:r>
            <a:r>
              <a:rPr lang="ar-SA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عام </a:t>
            </a:r>
            <a:endParaRPr lang="en-US" sz="1200" b="0" i="0" u="none" dirty="0">
              <a:solidFill>
                <a:srgbClr val="91B9B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4099F13-E963-482F-9280-99B7BF3C3E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2877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4099F13-E963-482F-9280-99B7BF3C3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9204E34-7BB2-455B-8BDB-1AAEBF703E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400" b="1" i="0" baseline="0">
              <a:latin typeface="Effra" panose="020B0603020203020204" pitchFamily="34" charset="0"/>
              <a:ea typeface="+mj-ea"/>
              <a:cs typeface="Effra" panose="020B0603020203020204" pitchFamily="34" charset="0"/>
              <a:sym typeface="Effra" panose="020B06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EEEDBB-3A11-475A-93A7-1D8A8FAC7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323" y="209178"/>
            <a:ext cx="6848202" cy="336141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defRPr sz="2400">
                <a:solidFill>
                  <a:schemeClr val="bg1"/>
                </a:solidFill>
                <a:latin typeface="+mj-lt"/>
                <a:cs typeface="Effra" panose="020B0603020203020204" pitchFamily="34" charset="0"/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0FCBEBB-33DE-47E7-9762-A744BEACE67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00322" y="545319"/>
            <a:ext cx="11434491" cy="42623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  <a:cs typeface="Effra" panose="020B0603020203020204" pitchFamily="34" charset="0"/>
              </a:defRPr>
            </a:lvl1pPr>
            <a:lvl2pPr marL="456023" indent="0" algn="ctr">
              <a:buNone/>
              <a:defRPr sz="1995"/>
            </a:lvl2pPr>
            <a:lvl3pPr marL="912045" indent="0" algn="ctr">
              <a:buNone/>
              <a:defRPr sz="1795"/>
            </a:lvl3pPr>
            <a:lvl4pPr marL="1368068" indent="0" algn="ctr">
              <a:buNone/>
              <a:defRPr sz="1596"/>
            </a:lvl4pPr>
            <a:lvl5pPr marL="1824091" indent="0" algn="ctr">
              <a:buNone/>
              <a:defRPr sz="1596"/>
            </a:lvl5pPr>
            <a:lvl6pPr marL="2280114" indent="0" algn="ctr">
              <a:buNone/>
              <a:defRPr sz="1596"/>
            </a:lvl6pPr>
            <a:lvl7pPr marL="2736136" indent="0" algn="ctr">
              <a:buNone/>
              <a:defRPr sz="1596"/>
            </a:lvl7pPr>
            <a:lvl8pPr marL="3192159" indent="0" algn="ctr">
              <a:buNone/>
              <a:defRPr sz="1596"/>
            </a:lvl8pPr>
            <a:lvl9pPr marL="3648182" indent="0" algn="ctr">
              <a:buNone/>
              <a:defRPr sz="1596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C90C3C-3DC8-4275-8FCD-FA046A845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268474"/>
            <a:ext cx="10033000" cy="178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D2A281-0C31-49AF-A34B-7B965C650836}"/>
              </a:ext>
            </a:extLst>
          </p:cNvPr>
          <p:cNvPicPr>
            <a:picLocks/>
          </p:cNvPicPr>
          <p:nvPr userDrawn="1"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61" t="1" b="-1"/>
          <a:stretch/>
        </p:blipFill>
        <p:spPr>
          <a:xfrm>
            <a:off x="11203200" y="306000"/>
            <a:ext cx="630000" cy="216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D609855-E568-C2BC-4368-C1567049F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289" y="6546845"/>
            <a:ext cx="557315" cy="230832"/>
          </a:xfrm>
          <a:prstGeom prst="rect">
            <a:avLst/>
          </a:prstGeom>
        </p:spPr>
        <p:txBody>
          <a:bodyPr vert="horz" wrap="square" lIns="91440" tIns="45720" rIns="0" bIns="45720" rtlCol="0" anchor="ctr">
            <a:spAutoFit/>
          </a:bodyPr>
          <a:lstStyle>
            <a:lvl1pPr algn="r">
              <a:defRPr lang="en-US" sz="900" kern="1200" smtClean="0">
                <a:solidFill>
                  <a:schemeClr val="bg1">
                    <a:lumMod val="50000"/>
                  </a:schemeClr>
                </a:solidFill>
                <a:latin typeface="Effra" panose="020B0603020203020204" pitchFamily="34" charset="0"/>
                <a:ea typeface="+mn-ea"/>
                <a:cs typeface="+mj-cs"/>
              </a:defRPr>
            </a:lvl1pPr>
          </a:lstStyle>
          <a:p>
            <a:pPr>
              <a:defRPr/>
            </a:pPr>
            <a:fld id="{F2F7EC5D-D270-CF4C-8A31-350A6AB8798A}" type="slidenum">
              <a:rPr lang="ar-SA" smtClean="0"/>
              <a:pPr>
                <a:defRPr/>
              </a:pPr>
              <a:t>‹#›</a:t>
            </a:fld>
            <a:endParaRPr lang="ar-S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547C2-7119-FD47-577B-E5070825835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33861" y="6436539"/>
            <a:ext cx="893193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en-US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Public - </a:t>
            </a:r>
            <a:r>
              <a:rPr lang="ar-SA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عام </a:t>
            </a:r>
            <a:endParaRPr lang="en-US" sz="1200" b="0" i="0" u="none" dirty="0">
              <a:solidFill>
                <a:srgbClr val="91B9B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5">
          <p15:clr>
            <a:srgbClr val="FBAE40"/>
          </p15:clr>
        </p15:guide>
        <p15:guide id="3" pos="7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2765C-610C-3108-1147-3DE2B9D8A5F0}"/>
              </a:ext>
            </a:extLst>
          </p:cNvPr>
          <p:cNvSpPr txBox="1"/>
          <p:nvPr userDrawn="1"/>
        </p:nvSpPr>
        <p:spPr>
          <a:xfrm>
            <a:off x="606447" y="496883"/>
            <a:ext cx="272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F283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Meeting Agenda</a:t>
            </a:r>
            <a:endParaRPr lang="en-SA" sz="3600" b="1" dirty="0">
              <a:solidFill>
                <a:srgbClr val="0F283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9AD2B-5588-8D21-0CAA-3A53D507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1433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0F2837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pic>
        <p:nvPicPr>
          <p:cNvPr id="5" name="Picture 4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EA8C692-9E9E-D0CA-276B-80E3A5F51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8701" y="5828630"/>
            <a:ext cx="2415395" cy="7755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04FF1-0441-2F1C-C019-A8874DEE821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rgbClr val="0F2837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0C32B-73F4-292E-8FBD-9FC45FDD763E}"/>
              </a:ext>
            </a:extLst>
          </p:cNvPr>
          <p:cNvSpPr/>
          <p:nvPr userDrawn="1"/>
        </p:nvSpPr>
        <p:spPr>
          <a:xfrm>
            <a:off x="6165659" y="6802083"/>
            <a:ext cx="6073966" cy="55917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3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F2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2765C-610C-3108-1147-3DE2B9D8A5F0}"/>
              </a:ext>
            </a:extLst>
          </p:cNvPr>
          <p:cNvSpPr txBox="1"/>
          <p:nvPr userDrawn="1"/>
        </p:nvSpPr>
        <p:spPr>
          <a:xfrm>
            <a:off x="606447" y="496883"/>
            <a:ext cx="272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Meeting Agenda</a:t>
            </a:r>
            <a:endParaRPr lang="en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9AD2B-5588-8D21-0CAA-3A53D507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1433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pic>
        <p:nvPicPr>
          <p:cNvPr id="5" name="Picture 4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EA8C692-9E9E-D0CA-276B-80E3A5F51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8701" y="5828630"/>
            <a:ext cx="2415395" cy="77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A0C32B-73F4-292E-8FBD-9FC45FDD763E}"/>
              </a:ext>
            </a:extLst>
          </p:cNvPr>
          <p:cNvSpPr/>
          <p:nvPr userDrawn="1"/>
        </p:nvSpPr>
        <p:spPr>
          <a:xfrm>
            <a:off x="6165659" y="6802083"/>
            <a:ext cx="6073966" cy="55917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5874-A0E1-C281-DD51-2FC6E4490DE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D9C4E-7FD1-9ACE-690E-0DC079A4077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33861" y="6436539"/>
            <a:ext cx="893193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en-US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Public - </a:t>
            </a:r>
            <a:r>
              <a:rPr lang="ar-SA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عام </a:t>
            </a:r>
            <a:endParaRPr lang="en-US" sz="1200" b="0" i="0" u="none" dirty="0">
              <a:solidFill>
                <a:srgbClr val="91B9B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2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F2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5C32BA-2112-A10A-048F-135E6892AD9E}"/>
              </a:ext>
            </a:extLst>
          </p:cNvPr>
          <p:cNvSpPr/>
          <p:nvPr userDrawn="1"/>
        </p:nvSpPr>
        <p:spPr>
          <a:xfrm>
            <a:off x="0" y="0"/>
            <a:ext cx="3598534" cy="68405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5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F20B983-D45B-B284-A4CD-9E695ECA2A10}"/>
              </a:ext>
            </a:extLst>
          </p:cNvPr>
          <p:cNvSpPr/>
          <p:nvPr/>
        </p:nvSpPr>
        <p:spPr>
          <a:xfrm>
            <a:off x="8671379" y="2176190"/>
            <a:ext cx="3041" cy="1652"/>
          </a:xfrm>
          <a:custGeom>
            <a:avLst/>
            <a:gdLst>
              <a:gd name="connsiteX0" fmla="*/ 4611 w 7220"/>
              <a:gd name="connsiteY0" fmla="*/ 2560 h 3947"/>
              <a:gd name="connsiteX1" fmla="*/ 3791 w 7220"/>
              <a:gd name="connsiteY1" fmla="*/ 1895 h 3947"/>
              <a:gd name="connsiteX2" fmla="*/ 2664 w 7220"/>
              <a:gd name="connsiteY2" fmla="*/ 922 h 3947"/>
              <a:gd name="connsiteX3" fmla="*/ 3842 w 7220"/>
              <a:gd name="connsiteY3" fmla="*/ 1844 h 3947"/>
              <a:gd name="connsiteX4" fmla="*/ 4611 w 7220"/>
              <a:gd name="connsiteY4" fmla="*/ 2560 h 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0" h="3947">
                <a:moveTo>
                  <a:pt x="4611" y="2560"/>
                </a:moveTo>
                <a:cubicBezTo>
                  <a:pt x="9376" y="2099"/>
                  <a:pt x="3791" y="6347"/>
                  <a:pt x="3791" y="1895"/>
                </a:cubicBezTo>
                <a:cubicBezTo>
                  <a:pt x="461" y="-2199"/>
                  <a:pt x="1178" y="1741"/>
                  <a:pt x="2664" y="922"/>
                </a:cubicBezTo>
                <a:cubicBezTo>
                  <a:pt x="-1896" y="-1380"/>
                  <a:pt x="0" y="5886"/>
                  <a:pt x="3842" y="1844"/>
                </a:cubicBezTo>
                <a:cubicBezTo>
                  <a:pt x="9171" y="3481"/>
                  <a:pt x="7224" y="4453"/>
                  <a:pt x="4611" y="256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C281F9-C05C-1604-FFB2-AE54EEAAAE9E}"/>
              </a:ext>
            </a:extLst>
          </p:cNvPr>
          <p:cNvSpPr/>
          <p:nvPr/>
        </p:nvSpPr>
        <p:spPr>
          <a:xfrm>
            <a:off x="8672726" y="2176691"/>
            <a:ext cx="1700" cy="1288"/>
          </a:xfrm>
          <a:custGeom>
            <a:avLst/>
            <a:gdLst>
              <a:gd name="connsiteX0" fmla="*/ 1414 w 4036"/>
              <a:gd name="connsiteY0" fmla="*/ 1365 h 3077"/>
              <a:gd name="connsiteX1" fmla="*/ 594 w 4036"/>
              <a:gd name="connsiteY1" fmla="*/ 700 h 3077"/>
              <a:gd name="connsiteX2" fmla="*/ 645 w 4036"/>
              <a:gd name="connsiteY2" fmla="*/ 649 h 3077"/>
              <a:gd name="connsiteX3" fmla="*/ 1414 w 4036"/>
              <a:gd name="connsiteY3" fmla="*/ 1365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" h="3077">
                <a:moveTo>
                  <a:pt x="1414" y="1365"/>
                </a:moveTo>
                <a:cubicBezTo>
                  <a:pt x="5461" y="4333"/>
                  <a:pt x="4539" y="3003"/>
                  <a:pt x="594" y="700"/>
                </a:cubicBezTo>
                <a:cubicBezTo>
                  <a:pt x="-482" y="-67"/>
                  <a:pt x="3360" y="-67"/>
                  <a:pt x="645" y="649"/>
                </a:cubicBezTo>
                <a:cubicBezTo>
                  <a:pt x="-1558" y="3566"/>
                  <a:pt x="2695" y="-2575"/>
                  <a:pt x="1414" y="1365"/>
                </a:cubicBezTo>
                <a:close/>
              </a:path>
            </a:pathLst>
          </a:custGeom>
          <a:solidFill>
            <a:srgbClr val="91B9B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AD58456-DDA9-6FF2-A302-AC3C7E6F0B5F}"/>
              </a:ext>
            </a:extLst>
          </p:cNvPr>
          <p:cNvSpPr/>
          <p:nvPr/>
        </p:nvSpPr>
        <p:spPr>
          <a:xfrm>
            <a:off x="8672199" y="2175436"/>
            <a:ext cx="1482" cy="3140"/>
          </a:xfrm>
          <a:custGeom>
            <a:avLst/>
            <a:gdLst>
              <a:gd name="connsiteX0" fmla="*/ 2666 w 3519"/>
              <a:gd name="connsiteY0" fmla="*/ 4363 h 7502"/>
              <a:gd name="connsiteX1" fmla="*/ 1846 w 3519"/>
              <a:gd name="connsiteY1" fmla="*/ 3698 h 7502"/>
              <a:gd name="connsiteX2" fmla="*/ 719 w 3519"/>
              <a:gd name="connsiteY2" fmla="*/ 2725 h 7502"/>
              <a:gd name="connsiteX3" fmla="*/ 1897 w 3519"/>
              <a:gd name="connsiteY3" fmla="*/ 3646 h 7502"/>
              <a:gd name="connsiteX4" fmla="*/ 2666 w 3519"/>
              <a:gd name="connsiteY4" fmla="*/ 4363 h 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" h="7502">
                <a:moveTo>
                  <a:pt x="2666" y="4363"/>
                </a:moveTo>
                <a:cubicBezTo>
                  <a:pt x="-2048" y="5028"/>
                  <a:pt x="7072" y="3032"/>
                  <a:pt x="1846" y="3698"/>
                </a:cubicBezTo>
                <a:cubicBezTo>
                  <a:pt x="-3380" y="8098"/>
                  <a:pt x="5689" y="6000"/>
                  <a:pt x="719" y="2725"/>
                </a:cubicBezTo>
                <a:cubicBezTo>
                  <a:pt x="-1945" y="-498"/>
                  <a:pt x="3793" y="-1624"/>
                  <a:pt x="1897" y="3646"/>
                </a:cubicBezTo>
                <a:cubicBezTo>
                  <a:pt x="2717" y="8661"/>
                  <a:pt x="4562" y="8661"/>
                  <a:pt x="2666" y="436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0179A-3DAE-3A93-044A-D0386DEDC550}"/>
              </a:ext>
            </a:extLst>
          </p:cNvPr>
          <p:cNvSpPr/>
          <p:nvPr userDrawn="1"/>
        </p:nvSpPr>
        <p:spPr>
          <a:xfrm>
            <a:off x="6141933" y="0"/>
            <a:ext cx="6097692" cy="63684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802DDFE-6392-0DDB-1FE1-2A3FAC0D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77FE90-AACF-96CB-44B2-6E89F0191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983" y="5813790"/>
            <a:ext cx="2424830" cy="773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75A4CE-C589-C806-1A5C-901344A7F9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114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5C32BA-2112-A10A-048F-135E6892AD9E}"/>
              </a:ext>
            </a:extLst>
          </p:cNvPr>
          <p:cNvSpPr/>
          <p:nvPr userDrawn="1"/>
        </p:nvSpPr>
        <p:spPr>
          <a:xfrm>
            <a:off x="0" y="0"/>
            <a:ext cx="3598534" cy="68405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5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F20B983-D45B-B284-A4CD-9E695ECA2A10}"/>
              </a:ext>
            </a:extLst>
          </p:cNvPr>
          <p:cNvSpPr/>
          <p:nvPr/>
        </p:nvSpPr>
        <p:spPr>
          <a:xfrm>
            <a:off x="8671379" y="2176190"/>
            <a:ext cx="3041" cy="1652"/>
          </a:xfrm>
          <a:custGeom>
            <a:avLst/>
            <a:gdLst>
              <a:gd name="connsiteX0" fmla="*/ 4611 w 7220"/>
              <a:gd name="connsiteY0" fmla="*/ 2560 h 3947"/>
              <a:gd name="connsiteX1" fmla="*/ 3791 w 7220"/>
              <a:gd name="connsiteY1" fmla="*/ 1895 h 3947"/>
              <a:gd name="connsiteX2" fmla="*/ 2664 w 7220"/>
              <a:gd name="connsiteY2" fmla="*/ 922 h 3947"/>
              <a:gd name="connsiteX3" fmla="*/ 3842 w 7220"/>
              <a:gd name="connsiteY3" fmla="*/ 1844 h 3947"/>
              <a:gd name="connsiteX4" fmla="*/ 4611 w 7220"/>
              <a:gd name="connsiteY4" fmla="*/ 2560 h 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0" h="3947">
                <a:moveTo>
                  <a:pt x="4611" y="2560"/>
                </a:moveTo>
                <a:cubicBezTo>
                  <a:pt x="9376" y="2099"/>
                  <a:pt x="3791" y="6347"/>
                  <a:pt x="3791" y="1895"/>
                </a:cubicBezTo>
                <a:cubicBezTo>
                  <a:pt x="461" y="-2199"/>
                  <a:pt x="1178" y="1741"/>
                  <a:pt x="2664" y="922"/>
                </a:cubicBezTo>
                <a:cubicBezTo>
                  <a:pt x="-1896" y="-1380"/>
                  <a:pt x="0" y="5886"/>
                  <a:pt x="3842" y="1844"/>
                </a:cubicBezTo>
                <a:cubicBezTo>
                  <a:pt x="9171" y="3481"/>
                  <a:pt x="7224" y="4453"/>
                  <a:pt x="4611" y="256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C281F9-C05C-1604-FFB2-AE54EEAAAE9E}"/>
              </a:ext>
            </a:extLst>
          </p:cNvPr>
          <p:cNvSpPr/>
          <p:nvPr/>
        </p:nvSpPr>
        <p:spPr>
          <a:xfrm>
            <a:off x="8672726" y="2176691"/>
            <a:ext cx="1700" cy="1288"/>
          </a:xfrm>
          <a:custGeom>
            <a:avLst/>
            <a:gdLst>
              <a:gd name="connsiteX0" fmla="*/ 1414 w 4036"/>
              <a:gd name="connsiteY0" fmla="*/ 1365 h 3077"/>
              <a:gd name="connsiteX1" fmla="*/ 594 w 4036"/>
              <a:gd name="connsiteY1" fmla="*/ 700 h 3077"/>
              <a:gd name="connsiteX2" fmla="*/ 645 w 4036"/>
              <a:gd name="connsiteY2" fmla="*/ 649 h 3077"/>
              <a:gd name="connsiteX3" fmla="*/ 1414 w 4036"/>
              <a:gd name="connsiteY3" fmla="*/ 1365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" h="3077">
                <a:moveTo>
                  <a:pt x="1414" y="1365"/>
                </a:moveTo>
                <a:cubicBezTo>
                  <a:pt x="5461" y="4333"/>
                  <a:pt x="4539" y="3003"/>
                  <a:pt x="594" y="700"/>
                </a:cubicBezTo>
                <a:cubicBezTo>
                  <a:pt x="-482" y="-67"/>
                  <a:pt x="3360" y="-67"/>
                  <a:pt x="645" y="649"/>
                </a:cubicBezTo>
                <a:cubicBezTo>
                  <a:pt x="-1558" y="3566"/>
                  <a:pt x="2695" y="-2575"/>
                  <a:pt x="1414" y="1365"/>
                </a:cubicBezTo>
                <a:close/>
              </a:path>
            </a:pathLst>
          </a:custGeom>
          <a:solidFill>
            <a:srgbClr val="91B9B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AD58456-DDA9-6FF2-A302-AC3C7E6F0B5F}"/>
              </a:ext>
            </a:extLst>
          </p:cNvPr>
          <p:cNvSpPr/>
          <p:nvPr/>
        </p:nvSpPr>
        <p:spPr>
          <a:xfrm>
            <a:off x="8672199" y="2175436"/>
            <a:ext cx="1482" cy="3140"/>
          </a:xfrm>
          <a:custGeom>
            <a:avLst/>
            <a:gdLst>
              <a:gd name="connsiteX0" fmla="*/ 2666 w 3519"/>
              <a:gd name="connsiteY0" fmla="*/ 4363 h 7502"/>
              <a:gd name="connsiteX1" fmla="*/ 1846 w 3519"/>
              <a:gd name="connsiteY1" fmla="*/ 3698 h 7502"/>
              <a:gd name="connsiteX2" fmla="*/ 719 w 3519"/>
              <a:gd name="connsiteY2" fmla="*/ 2725 h 7502"/>
              <a:gd name="connsiteX3" fmla="*/ 1897 w 3519"/>
              <a:gd name="connsiteY3" fmla="*/ 3646 h 7502"/>
              <a:gd name="connsiteX4" fmla="*/ 2666 w 3519"/>
              <a:gd name="connsiteY4" fmla="*/ 4363 h 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" h="7502">
                <a:moveTo>
                  <a:pt x="2666" y="4363"/>
                </a:moveTo>
                <a:cubicBezTo>
                  <a:pt x="-2048" y="5028"/>
                  <a:pt x="7072" y="3032"/>
                  <a:pt x="1846" y="3698"/>
                </a:cubicBezTo>
                <a:cubicBezTo>
                  <a:pt x="-3380" y="8098"/>
                  <a:pt x="5689" y="6000"/>
                  <a:pt x="719" y="2725"/>
                </a:cubicBezTo>
                <a:cubicBezTo>
                  <a:pt x="-1945" y="-498"/>
                  <a:pt x="3793" y="-1624"/>
                  <a:pt x="1897" y="3646"/>
                </a:cubicBezTo>
                <a:cubicBezTo>
                  <a:pt x="2717" y="8661"/>
                  <a:pt x="4562" y="8661"/>
                  <a:pt x="2666" y="436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0179A-3DAE-3A93-044A-D0386DEDC550}"/>
              </a:ext>
            </a:extLst>
          </p:cNvPr>
          <p:cNvSpPr/>
          <p:nvPr userDrawn="1"/>
        </p:nvSpPr>
        <p:spPr>
          <a:xfrm>
            <a:off x="6141933" y="0"/>
            <a:ext cx="6097692" cy="63684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802DDFE-6392-0DDB-1FE1-2A3FAC0D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77FE90-AACF-96CB-44B2-6E89F0191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983" y="5813790"/>
            <a:ext cx="2424830" cy="773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75A4CE-C589-C806-1A5C-901344A7F9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46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5C32BA-2112-A10A-048F-135E6892AD9E}"/>
              </a:ext>
            </a:extLst>
          </p:cNvPr>
          <p:cNvSpPr/>
          <p:nvPr userDrawn="1"/>
        </p:nvSpPr>
        <p:spPr>
          <a:xfrm>
            <a:off x="0" y="0"/>
            <a:ext cx="3598534" cy="68405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5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F20B983-D45B-B284-A4CD-9E695ECA2A10}"/>
              </a:ext>
            </a:extLst>
          </p:cNvPr>
          <p:cNvSpPr/>
          <p:nvPr/>
        </p:nvSpPr>
        <p:spPr>
          <a:xfrm>
            <a:off x="8671379" y="2176190"/>
            <a:ext cx="3041" cy="1652"/>
          </a:xfrm>
          <a:custGeom>
            <a:avLst/>
            <a:gdLst>
              <a:gd name="connsiteX0" fmla="*/ 4611 w 7220"/>
              <a:gd name="connsiteY0" fmla="*/ 2560 h 3947"/>
              <a:gd name="connsiteX1" fmla="*/ 3791 w 7220"/>
              <a:gd name="connsiteY1" fmla="*/ 1895 h 3947"/>
              <a:gd name="connsiteX2" fmla="*/ 2664 w 7220"/>
              <a:gd name="connsiteY2" fmla="*/ 922 h 3947"/>
              <a:gd name="connsiteX3" fmla="*/ 3842 w 7220"/>
              <a:gd name="connsiteY3" fmla="*/ 1844 h 3947"/>
              <a:gd name="connsiteX4" fmla="*/ 4611 w 7220"/>
              <a:gd name="connsiteY4" fmla="*/ 2560 h 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0" h="3947">
                <a:moveTo>
                  <a:pt x="4611" y="2560"/>
                </a:moveTo>
                <a:cubicBezTo>
                  <a:pt x="9376" y="2099"/>
                  <a:pt x="3791" y="6347"/>
                  <a:pt x="3791" y="1895"/>
                </a:cubicBezTo>
                <a:cubicBezTo>
                  <a:pt x="461" y="-2199"/>
                  <a:pt x="1178" y="1741"/>
                  <a:pt x="2664" y="922"/>
                </a:cubicBezTo>
                <a:cubicBezTo>
                  <a:pt x="-1896" y="-1380"/>
                  <a:pt x="0" y="5886"/>
                  <a:pt x="3842" y="1844"/>
                </a:cubicBezTo>
                <a:cubicBezTo>
                  <a:pt x="9171" y="3481"/>
                  <a:pt x="7224" y="4453"/>
                  <a:pt x="4611" y="256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C281F9-C05C-1604-FFB2-AE54EEAAAE9E}"/>
              </a:ext>
            </a:extLst>
          </p:cNvPr>
          <p:cNvSpPr/>
          <p:nvPr/>
        </p:nvSpPr>
        <p:spPr>
          <a:xfrm>
            <a:off x="8672726" y="2176691"/>
            <a:ext cx="1700" cy="1288"/>
          </a:xfrm>
          <a:custGeom>
            <a:avLst/>
            <a:gdLst>
              <a:gd name="connsiteX0" fmla="*/ 1414 w 4036"/>
              <a:gd name="connsiteY0" fmla="*/ 1365 h 3077"/>
              <a:gd name="connsiteX1" fmla="*/ 594 w 4036"/>
              <a:gd name="connsiteY1" fmla="*/ 700 h 3077"/>
              <a:gd name="connsiteX2" fmla="*/ 645 w 4036"/>
              <a:gd name="connsiteY2" fmla="*/ 649 h 3077"/>
              <a:gd name="connsiteX3" fmla="*/ 1414 w 4036"/>
              <a:gd name="connsiteY3" fmla="*/ 1365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" h="3077">
                <a:moveTo>
                  <a:pt x="1414" y="1365"/>
                </a:moveTo>
                <a:cubicBezTo>
                  <a:pt x="5461" y="4333"/>
                  <a:pt x="4539" y="3003"/>
                  <a:pt x="594" y="700"/>
                </a:cubicBezTo>
                <a:cubicBezTo>
                  <a:pt x="-482" y="-67"/>
                  <a:pt x="3360" y="-67"/>
                  <a:pt x="645" y="649"/>
                </a:cubicBezTo>
                <a:cubicBezTo>
                  <a:pt x="-1558" y="3566"/>
                  <a:pt x="2695" y="-2575"/>
                  <a:pt x="1414" y="1365"/>
                </a:cubicBezTo>
                <a:close/>
              </a:path>
            </a:pathLst>
          </a:custGeom>
          <a:solidFill>
            <a:srgbClr val="91B9B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AD58456-DDA9-6FF2-A302-AC3C7E6F0B5F}"/>
              </a:ext>
            </a:extLst>
          </p:cNvPr>
          <p:cNvSpPr/>
          <p:nvPr/>
        </p:nvSpPr>
        <p:spPr>
          <a:xfrm>
            <a:off x="8672199" y="2175436"/>
            <a:ext cx="1482" cy="3140"/>
          </a:xfrm>
          <a:custGeom>
            <a:avLst/>
            <a:gdLst>
              <a:gd name="connsiteX0" fmla="*/ 2666 w 3519"/>
              <a:gd name="connsiteY0" fmla="*/ 4363 h 7502"/>
              <a:gd name="connsiteX1" fmla="*/ 1846 w 3519"/>
              <a:gd name="connsiteY1" fmla="*/ 3698 h 7502"/>
              <a:gd name="connsiteX2" fmla="*/ 719 w 3519"/>
              <a:gd name="connsiteY2" fmla="*/ 2725 h 7502"/>
              <a:gd name="connsiteX3" fmla="*/ 1897 w 3519"/>
              <a:gd name="connsiteY3" fmla="*/ 3646 h 7502"/>
              <a:gd name="connsiteX4" fmla="*/ 2666 w 3519"/>
              <a:gd name="connsiteY4" fmla="*/ 4363 h 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" h="7502">
                <a:moveTo>
                  <a:pt x="2666" y="4363"/>
                </a:moveTo>
                <a:cubicBezTo>
                  <a:pt x="-2048" y="5028"/>
                  <a:pt x="7072" y="3032"/>
                  <a:pt x="1846" y="3698"/>
                </a:cubicBezTo>
                <a:cubicBezTo>
                  <a:pt x="-3380" y="8098"/>
                  <a:pt x="5689" y="6000"/>
                  <a:pt x="719" y="2725"/>
                </a:cubicBezTo>
                <a:cubicBezTo>
                  <a:pt x="-1945" y="-498"/>
                  <a:pt x="3793" y="-1624"/>
                  <a:pt x="1897" y="3646"/>
                </a:cubicBezTo>
                <a:cubicBezTo>
                  <a:pt x="2717" y="8661"/>
                  <a:pt x="4562" y="8661"/>
                  <a:pt x="2666" y="436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0179A-3DAE-3A93-044A-D0386DEDC550}"/>
              </a:ext>
            </a:extLst>
          </p:cNvPr>
          <p:cNvSpPr/>
          <p:nvPr userDrawn="1"/>
        </p:nvSpPr>
        <p:spPr>
          <a:xfrm>
            <a:off x="6141933" y="0"/>
            <a:ext cx="6097692" cy="63684"/>
          </a:xfrm>
          <a:prstGeom prst="rect">
            <a:avLst/>
          </a:prstGeom>
          <a:solidFill>
            <a:srgbClr val="B4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802DDFE-6392-0DDB-1FE1-2A3FAC0D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77FE90-AACF-96CB-44B2-6E89F0191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983" y="5813790"/>
            <a:ext cx="2424830" cy="773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75A4CE-C589-C806-1A5C-901344A7F9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629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F16BD-CBB9-5EE1-120A-3FE639814592}"/>
              </a:ext>
            </a:extLst>
          </p:cNvPr>
          <p:cNvSpPr/>
          <p:nvPr userDrawn="1"/>
        </p:nvSpPr>
        <p:spPr>
          <a:xfrm>
            <a:off x="0" y="1"/>
            <a:ext cx="12239625" cy="1184222"/>
          </a:xfrm>
          <a:prstGeom prst="rect">
            <a:avLst/>
          </a:prstGeom>
          <a:solidFill>
            <a:srgbClr val="0F2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F3B9614-BCBE-C956-D90C-33BD1D2A4E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001" y="342008"/>
            <a:ext cx="1821812" cy="581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8D6F4-EED9-6F24-F5DF-8B163D4379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rgbClr val="0F2837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A0EF32-3594-423B-7820-C07AC33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924" y="235698"/>
            <a:ext cx="9517088" cy="279303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Effra" panose="020B0603020203020204" pitchFamily="34" charset="0"/>
              </a:defRPr>
            </a:lvl1pPr>
          </a:lstStyle>
          <a:p>
            <a:r>
              <a:rPr lang="en-US" noProof="0" dirty="0"/>
              <a:t>Title</a:t>
            </a:r>
            <a:endParaRPr lang="en-GB" noProof="0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E1E60B7-BFA8-5763-F249-B3ED76DC6FC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363919" y="661839"/>
            <a:ext cx="9550020" cy="41568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1pPr>
            <a:lvl2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DBB323-7311-E5E7-A6E6-BCB88079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8A442-0F7C-1AB1-4D48-E3C2D362CF89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33861" y="6436539"/>
            <a:ext cx="893193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en-US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Public - </a:t>
            </a:r>
            <a:r>
              <a:rPr lang="ar-SA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عام </a:t>
            </a:r>
            <a:endParaRPr lang="en-US" sz="1200" b="0" i="0" u="none" dirty="0">
              <a:solidFill>
                <a:srgbClr val="91B9B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5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F16BD-CBB9-5EE1-120A-3FE639814592}"/>
              </a:ext>
            </a:extLst>
          </p:cNvPr>
          <p:cNvSpPr/>
          <p:nvPr userDrawn="1"/>
        </p:nvSpPr>
        <p:spPr>
          <a:xfrm>
            <a:off x="0" y="1"/>
            <a:ext cx="12239625" cy="1184222"/>
          </a:xfrm>
          <a:prstGeom prst="rect">
            <a:avLst/>
          </a:prstGeom>
          <a:solidFill>
            <a:srgbClr val="0F2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F3B9614-BCBE-C956-D90C-33BD1D2A4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001" y="342008"/>
            <a:ext cx="1821812" cy="581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8D6F4-EED9-6F24-F5DF-8B163D4379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rgbClr val="0F2837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rgbClr val="0F2837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5DCE93-ED69-98F2-8564-8A272E16E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924" y="235698"/>
            <a:ext cx="9517088" cy="279303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Effra" panose="020B0603020203020204" pitchFamily="34" charset="0"/>
              </a:defRPr>
            </a:lvl1pPr>
          </a:lstStyle>
          <a:p>
            <a:r>
              <a:rPr lang="en-US" noProof="0" dirty="0"/>
              <a:t>Title</a:t>
            </a:r>
            <a:endParaRPr lang="en-GB" noProof="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2707D5B-17EA-516F-BDFB-409CEC3D6FF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363919" y="661839"/>
            <a:ext cx="9550020" cy="41568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1pPr>
            <a:lvl2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A0EA1F-53BD-CEB3-6916-FFD3434E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63750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F16BD-CBB9-5EE1-120A-3FE639814592}"/>
              </a:ext>
            </a:extLst>
          </p:cNvPr>
          <p:cNvSpPr/>
          <p:nvPr userDrawn="1"/>
        </p:nvSpPr>
        <p:spPr>
          <a:xfrm>
            <a:off x="0" y="1"/>
            <a:ext cx="12239625" cy="1184222"/>
          </a:xfrm>
          <a:prstGeom prst="rect">
            <a:avLst/>
          </a:prstGeom>
          <a:solidFill>
            <a:srgbClr val="0F2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5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colorful logo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F3B9614-BCBE-C956-D90C-33BD1D2A4E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001" y="342008"/>
            <a:ext cx="1821812" cy="581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8D6F4-EED9-6F24-F5DF-8B163D4379B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05529" y="6421522"/>
            <a:ext cx="1874868" cy="302839"/>
          </a:xfrm>
          <a:prstGeom prst="rect">
            <a:avLst/>
          </a:prstGeom>
        </p:spPr>
        <p:txBody>
          <a:bodyPr wrap="none" lIns="0" tIns="0" rIns="0" bIns="0" rtlCol="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© </a:t>
            </a:r>
            <a:r>
              <a:rPr kumimoji="0" lang="en-US" sz="9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Architecture and Design Commission 2024 | Confidential</a:t>
            </a:r>
            <a:endParaRPr kumimoji="0" lang="ar-SA" sz="900" b="0" i="0" u="none" strike="noStrike" kern="1200" cap="none" spc="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B93013-59DB-6A37-3088-64944D56D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63924" y="235698"/>
            <a:ext cx="9517088" cy="279303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>
              <a:defRPr sz="28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Effra" panose="020B0603020203020204" pitchFamily="34" charset="0"/>
              </a:defRPr>
            </a:lvl1pPr>
          </a:lstStyle>
          <a:p>
            <a:r>
              <a:rPr lang="en-US" noProof="0" dirty="0"/>
              <a:t>Title</a:t>
            </a:r>
            <a:endParaRPr lang="en-GB" noProof="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2B29DC-44BD-B1DE-A9C2-6B428563748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363919" y="661839"/>
            <a:ext cx="9550020" cy="41568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1pPr>
            <a:lvl2pPr mar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 panose="020F0502020204030204" pitchFamily="34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BB7DDC-EF82-10E1-B25C-12195438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2855" y="6398004"/>
            <a:ext cx="2753916" cy="364195"/>
          </a:xfrm>
          <a:prstGeom prst="rect">
            <a:avLst/>
          </a:prstGeom>
        </p:spPr>
        <p:txBody>
          <a:bodyPr anchor="ctr"/>
          <a:lstStyle>
            <a:lvl1pPr algn="ctr">
              <a:defRPr sz="1197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02EA8BF9-2B4C-9B46-92A9-D1DE06A47EF0}" type="slidenum">
              <a:rPr lang="en-SA" smtClean="0"/>
              <a:pPr/>
              <a:t>‹#›</a:t>
            </a:fld>
            <a:endParaRPr lang="en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7EDDD-0C71-89B7-422D-0E5D20920571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33861" y="6436539"/>
            <a:ext cx="893193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none" rtlCol="0" anchor="t">
            <a:spAutoFit/>
          </a:bodyPr>
          <a:lstStyle/>
          <a:p>
            <a:pPr marL="0" algn="ctr" defTabSz="914400" rtl="0" eaLnBrk="1" latinLnBrk="0" hangingPunct="1">
              <a:buNone/>
            </a:pPr>
            <a:r>
              <a:rPr lang="en-US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Public - </a:t>
            </a:r>
            <a:r>
              <a:rPr lang="ar-SA" sz="1200" b="0" i="0" u="none">
                <a:solidFill>
                  <a:srgbClr val="91B9B4"/>
                </a:solidFill>
                <a:latin typeface="Times New Roman" panose="02020603050405020304" pitchFamily="18" charset="0"/>
              </a:rPr>
              <a:t>عام </a:t>
            </a:r>
            <a:endParaRPr lang="en-US" sz="1200" b="0" i="0" u="none" dirty="0">
              <a:solidFill>
                <a:srgbClr val="91B9B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6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92A6FB6E-DFAF-40E2-AE24-813CD90A5A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5381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6" progId="TCLayout.ActiveDocument.1">
                  <p:embed/>
                </p:oleObj>
              </mc:Choice>
              <mc:Fallback>
                <p:oleObj name="think-cell Slide" r:id="rId16" imgW="395" imgH="39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92A6FB6E-DFAF-40E2-AE24-813CD90A5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190A40CE-ABC7-4D5E-83F8-9EBABB231440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Effra" panose="020B0603020203020204" pitchFamily="34" charset="0"/>
              <a:ea typeface="+mj-ea"/>
              <a:cs typeface="Effra" panose="020B0603020203020204" pitchFamily="34" charset="0"/>
              <a:sym typeface="Effra" panose="020B06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345C-C230-30E5-4586-72C0959723F9}"/>
              </a:ext>
            </a:extLst>
          </p:cNvPr>
          <p:cNvSpPr txBox="1"/>
          <p:nvPr userDrawn="1"/>
        </p:nvSpPr>
        <p:spPr>
          <a:xfrm>
            <a:off x="-968922" y="1034047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____ </a:t>
            </a:r>
          </a:p>
          <a:p>
            <a:pPr algn="r"/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Content starts here</a:t>
            </a:r>
            <a:endParaRPr lang="ar-SA" sz="9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A306C-915B-5529-A873-FC8D60FF28D1}"/>
              </a:ext>
            </a:extLst>
          </p:cNvPr>
          <p:cNvSpPr txBox="1"/>
          <p:nvPr userDrawn="1"/>
        </p:nvSpPr>
        <p:spPr>
          <a:xfrm>
            <a:off x="-1067347" y="6018569"/>
            <a:ext cx="1094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Content ends here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AE3E8-7BD9-6C46-A196-83029F1FA5D4}"/>
              </a:ext>
            </a:extLst>
          </p:cNvPr>
          <p:cNvSpPr txBox="1"/>
          <p:nvPr userDrawn="1"/>
        </p:nvSpPr>
        <p:spPr>
          <a:xfrm>
            <a:off x="-1067348" y="6178987"/>
            <a:ext cx="109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____</a:t>
            </a:r>
          </a:p>
          <a:p>
            <a:pPr algn="r"/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Sources &amp; Legends</a:t>
            </a:r>
            <a:endParaRPr lang="ar-SA" sz="9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B40254-8319-F0A3-3199-4937A97652B6}"/>
              </a:ext>
            </a:extLst>
          </p:cNvPr>
          <p:cNvSpPr txBox="1"/>
          <p:nvPr userDrawn="1"/>
        </p:nvSpPr>
        <p:spPr>
          <a:xfrm>
            <a:off x="306771" y="-178594"/>
            <a:ext cx="11188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| Content starts here</a:t>
            </a:r>
            <a:endParaRPr lang="ar-SA" sz="9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E1073-F468-5C93-D0C1-0369DE1AA4E2}"/>
              </a:ext>
            </a:extLst>
          </p:cNvPr>
          <p:cNvSpPr txBox="1"/>
          <p:nvPr userDrawn="1"/>
        </p:nvSpPr>
        <p:spPr>
          <a:xfrm>
            <a:off x="11068334" y="-184155"/>
            <a:ext cx="11188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Content ends here |</a:t>
            </a:r>
            <a:endParaRPr lang="ar-SA" sz="9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0E912-F405-8C23-F4C0-D2FF4BBEF4A5}"/>
              </a:ext>
            </a:extLst>
          </p:cNvPr>
          <p:cNvSpPr txBox="1"/>
          <p:nvPr userDrawn="1"/>
        </p:nvSpPr>
        <p:spPr>
          <a:xfrm rot="16200000">
            <a:off x="-1943226" y="3612216"/>
            <a:ext cx="2347762" cy="2539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/>
            <a:r>
              <a:rPr lang="en-GB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Color Scheme Main Options for the </a:t>
            </a:r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Content</a:t>
            </a:r>
            <a:endParaRPr lang="ar-SA" sz="90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3A2066-9878-5D54-051D-453E87C2347A}"/>
              </a:ext>
            </a:extLst>
          </p:cNvPr>
          <p:cNvCxnSpPr>
            <a:cxnSpLocks/>
          </p:cNvCxnSpPr>
          <p:nvPr userDrawn="1"/>
        </p:nvCxnSpPr>
        <p:spPr>
          <a:xfrm>
            <a:off x="-648335" y="1628358"/>
            <a:ext cx="0" cy="42216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DA20434-D26E-CA9D-3716-2BB0CA021CE0}"/>
              </a:ext>
            </a:extLst>
          </p:cNvPr>
          <p:cNvSpPr txBox="1"/>
          <p:nvPr userDrawn="1"/>
        </p:nvSpPr>
        <p:spPr>
          <a:xfrm>
            <a:off x="-1023938" y="420279"/>
            <a:ext cx="10506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____</a:t>
            </a:r>
          </a:p>
          <a:p>
            <a:pPr algn="r"/>
            <a:r>
              <a:rPr lang="en-US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Two liners summarizing the content in the slide</a:t>
            </a:r>
            <a:endParaRPr lang="ar-SA" sz="900" b="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98C1D7-5139-F734-573C-DA0E585C637B}"/>
              </a:ext>
            </a:extLst>
          </p:cNvPr>
          <p:cNvSpPr txBox="1"/>
          <p:nvPr userDrawn="1"/>
        </p:nvSpPr>
        <p:spPr>
          <a:xfrm>
            <a:off x="-968922" y="71389"/>
            <a:ext cx="99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GB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____</a:t>
            </a:r>
          </a:p>
          <a:p>
            <a:pPr algn="r" rtl="0"/>
            <a:r>
              <a:rPr lang="en-GB" sz="900" b="0" noProof="0" dirty="0">
                <a:solidFill>
                  <a:schemeClr val="bg1">
                    <a:lumMod val="6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Slide Title</a:t>
            </a:r>
            <a:endParaRPr lang="ar-SA" sz="900" b="0" dirty="0">
              <a:solidFill>
                <a:schemeClr val="bg1">
                  <a:lumMod val="6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42C536-8E55-4F3E-E940-52F414A71B3E}"/>
              </a:ext>
            </a:extLst>
          </p:cNvPr>
          <p:cNvGrpSpPr/>
          <p:nvPr userDrawn="1"/>
        </p:nvGrpSpPr>
        <p:grpSpPr>
          <a:xfrm>
            <a:off x="-477498" y="1622561"/>
            <a:ext cx="239493" cy="4232426"/>
            <a:chOff x="12406022" y="1519691"/>
            <a:chExt cx="239493" cy="42324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600A6-8830-E797-5E0D-996403ABE233}"/>
                </a:ext>
              </a:extLst>
            </p:cNvPr>
            <p:cNvSpPr/>
            <p:nvPr/>
          </p:nvSpPr>
          <p:spPr>
            <a:xfrm>
              <a:off x="12406022" y="1519691"/>
              <a:ext cx="239493" cy="2394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94384C7-0A0B-FD21-F88A-FF2D91830412}"/>
                </a:ext>
              </a:extLst>
            </p:cNvPr>
            <p:cNvSpPr/>
            <p:nvPr/>
          </p:nvSpPr>
          <p:spPr>
            <a:xfrm>
              <a:off x="12406022" y="2245679"/>
              <a:ext cx="239493" cy="2394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302C59-A6A5-28D9-D7E2-8862176E7CB3}"/>
                </a:ext>
              </a:extLst>
            </p:cNvPr>
            <p:cNvSpPr/>
            <p:nvPr/>
          </p:nvSpPr>
          <p:spPr>
            <a:xfrm>
              <a:off x="12406022" y="2608673"/>
              <a:ext cx="239493" cy="239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7B12B6-2DE1-EA81-1284-AE5CEE265D83}"/>
                </a:ext>
              </a:extLst>
            </p:cNvPr>
            <p:cNvSpPr/>
            <p:nvPr/>
          </p:nvSpPr>
          <p:spPr>
            <a:xfrm>
              <a:off x="12406022" y="2971667"/>
              <a:ext cx="239493" cy="2394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CA84B6-C971-3418-03D4-0B49E9AC520E}"/>
                </a:ext>
              </a:extLst>
            </p:cNvPr>
            <p:cNvSpPr/>
            <p:nvPr/>
          </p:nvSpPr>
          <p:spPr>
            <a:xfrm>
              <a:off x="12406022" y="3334661"/>
              <a:ext cx="239493" cy="2394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BAAA10-E82D-C12E-B844-B75D3E4977F0}"/>
                </a:ext>
              </a:extLst>
            </p:cNvPr>
            <p:cNvSpPr/>
            <p:nvPr/>
          </p:nvSpPr>
          <p:spPr>
            <a:xfrm>
              <a:off x="12406022" y="3697655"/>
              <a:ext cx="239493" cy="2394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922E5C9-9006-81CA-3D9D-DD8114209086}"/>
                </a:ext>
              </a:extLst>
            </p:cNvPr>
            <p:cNvSpPr/>
            <p:nvPr/>
          </p:nvSpPr>
          <p:spPr>
            <a:xfrm>
              <a:off x="12406022" y="4060649"/>
              <a:ext cx="239493" cy="2394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A984F3-97CC-56D2-29B8-5E367C421620}"/>
                </a:ext>
              </a:extLst>
            </p:cNvPr>
            <p:cNvSpPr/>
            <p:nvPr/>
          </p:nvSpPr>
          <p:spPr>
            <a:xfrm>
              <a:off x="12406022" y="4423643"/>
              <a:ext cx="239493" cy="23949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EF8083-1179-D61B-EBFF-B8ADB091572D}"/>
                </a:ext>
              </a:extLst>
            </p:cNvPr>
            <p:cNvSpPr/>
            <p:nvPr/>
          </p:nvSpPr>
          <p:spPr>
            <a:xfrm>
              <a:off x="12406022" y="4786637"/>
              <a:ext cx="239493" cy="2394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AC40173-C7F2-C921-AB78-36574A7BA3F4}"/>
                </a:ext>
              </a:extLst>
            </p:cNvPr>
            <p:cNvSpPr/>
            <p:nvPr userDrawn="1"/>
          </p:nvSpPr>
          <p:spPr>
            <a:xfrm>
              <a:off x="12406022" y="1882685"/>
              <a:ext cx="239493" cy="239493"/>
            </a:xfrm>
            <a:prstGeom prst="ellipse">
              <a:avLst/>
            </a:prstGeom>
            <a:solidFill>
              <a:srgbClr val="276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75FC33-0F05-9D48-A1CF-07952605BE8C}"/>
                </a:ext>
              </a:extLst>
            </p:cNvPr>
            <p:cNvSpPr/>
            <p:nvPr userDrawn="1"/>
          </p:nvSpPr>
          <p:spPr>
            <a:xfrm>
              <a:off x="12406022" y="5149631"/>
              <a:ext cx="239493" cy="2394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86C32A-BF97-7F62-EF25-AF7EE5BEF855}"/>
                </a:ext>
              </a:extLst>
            </p:cNvPr>
            <p:cNvSpPr/>
            <p:nvPr userDrawn="1"/>
          </p:nvSpPr>
          <p:spPr>
            <a:xfrm>
              <a:off x="12406022" y="5512624"/>
              <a:ext cx="239493" cy="2394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9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39" r:id="rId6"/>
    <p:sldLayoutId id="2147483818" r:id="rId7"/>
    <p:sldLayoutId id="2147483819" r:id="rId8"/>
    <p:sldLayoutId id="2147483820" r:id="rId9"/>
    <p:sldLayoutId id="2147483821" r:id="rId10"/>
    <p:sldLayoutId id="2147483841" r:id="rId11"/>
    <p:sldLayoutId id="2147483842" r:id="rId12"/>
  </p:sldLayoutIdLst>
  <p:hf hdr="0" ftr="0" dt="0"/>
  <p:txStyles>
    <p:titleStyle>
      <a:lvl1pPr algn="l" defTabSz="91204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Effra" panose="020B0603020203020204" pitchFamily="34" charset="0"/>
          <a:ea typeface="+mj-ea"/>
          <a:cs typeface="Effra" panose="020B0603020203020204" pitchFamily="34" charset="0"/>
        </a:defRPr>
      </a:lvl1pPr>
    </p:titleStyle>
    <p:bodyStyle>
      <a:lvl1pPr marL="228011" indent="-228011" algn="l" defTabSz="912045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1pPr>
      <a:lvl2pPr marL="684034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2pPr>
      <a:lvl3pPr marL="1140057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3pPr>
      <a:lvl4pPr marL="1596079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4pPr>
      <a:lvl5pPr marL="2052102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5pPr>
      <a:lvl6pPr marL="2508125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48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170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193" indent="-228011" algn="l" defTabSz="91204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23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45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68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91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14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36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159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182" algn="l" defTabSz="91204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5" userDrawn="1">
          <p15:clr>
            <a:srgbClr val="F26B43"/>
          </p15:clr>
        </p15:guide>
        <p15:guide id="2" pos="7455" userDrawn="1">
          <p15:clr>
            <a:srgbClr val="F26B43"/>
          </p15:clr>
        </p15:guide>
        <p15:guide id="3" orient="horz" pos="739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FE1BC6-311F-41EF-BA80-522E823DAB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FE1BC6-311F-41EF-BA80-522E823DA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F009540-24F3-4047-8A73-C1BFF7E3D6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b="1">
              <a:latin typeface="Calibri" panose="020F0502020204030204" pitchFamily="34" charset="0"/>
              <a:ea typeface="+mj-ea"/>
              <a:cs typeface="Sakkal Majalla" panose="02000000000000000000" pitchFamily="2" charset="-78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66F7B-6CC9-4D6D-8428-AA53380DF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>
                <a:latin typeface="Effra" panose="02000506080000020004" pitchFamily="2" charset="0"/>
              </a:rPr>
              <a:t>ADRC 2025 Program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D6673-69FF-4430-8A2A-1294EFB47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English &amp; Arabic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A77060E-7197-4026-9096-664FB3739A6E}"/>
              </a:ext>
            </a:extLst>
          </p:cNvPr>
          <p:cNvSpPr txBox="1">
            <a:spLocks/>
          </p:cNvSpPr>
          <p:nvPr/>
        </p:nvSpPr>
        <p:spPr>
          <a:xfrm>
            <a:off x="400322" y="5051243"/>
            <a:ext cx="5718602" cy="4093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2045" rtl="0" eaLnBrk="1" latinLnBrk="0" hangingPunct="1">
              <a:lnSpc>
                <a:spcPct val="100000"/>
              </a:lnSpc>
              <a:spcBef>
                <a:spcPts val="997"/>
              </a:spcBef>
              <a:buFont typeface="Arial" panose="020B0604020202020204" pitchFamily="34" charset="0"/>
              <a:buNone/>
              <a:defRPr sz="1596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023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99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045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79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068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091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114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136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159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182" indent="0" algn="ctr" defTabSz="912045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ffra" panose="02000506080000020004" pitchFamily="2" charset="0"/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97667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76CCB-3BB4-CCAA-4766-3BD5984C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33A-2E1C-5B80-51F4-77B7D3F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Conference Programming &amp; Agenda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612B6-8371-D147-EA2E-47CACA67D1D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00322" y="545319"/>
            <a:ext cx="11434491" cy="426231"/>
          </a:xfrm>
        </p:spPr>
        <p:txBody>
          <a:bodyPr/>
          <a:lstStyle/>
          <a:p>
            <a:r>
              <a:rPr lang="en-US" dirty="0">
                <a:latin typeface="Sakkal Majalla"/>
              </a:rPr>
              <a:t>Timetable </a:t>
            </a:r>
            <a:endParaRPr lang="en-US" sz="2000" i="0" dirty="0">
              <a:solidFill>
                <a:schemeClr val="bg1"/>
              </a:solidFill>
              <a:latin typeface="Sakkal Majall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2A0DA-B4BB-9F10-5D33-C4B938CC4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F7EC5D-D270-CF4C-8A31-350A6AB8798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1396D3-7E60-C5E4-9779-68488763C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64268"/>
              </p:ext>
            </p:extLst>
          </p:nvPr>
        </p:nvGraphicFramePr>
        <p:xfrm>
          <a:off x="404813" y="1572619"/>
          <a:ext cx="3657600" cy="4502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3271131523"/>
                    </a:ext>
                  </a:extLst>
                </a:gridCol>
                <a:gridCol w="1300751">
                  <a:extLst>
                    <a:ext uri="{9D8B030D-6E8A-4147-A177-3AD203B41FA5}">
                      <a16:colId xmlns:a16="http://schemas.microsoft.com/office/drawing/2014/main" val="3277103616"/>
                    </a:ext>
                  </a:extLst>
                </a:gridCol>
                <a:gridCol w="1110646">
                  <a:extLst>
                    <a:ext uri="{9D8B030D-6E8A-4147-A177-3AD203B41FA5}">
                      <a16:colId xmlns:a16="http://schemas.microsoft.com/office/drawing/2014/main" val="3219846996"/>
                    </a:ext>
                  </a:extLst>
                </a:gridCol>
                <a:gridCol w="331804">
                  <a:extLst>
                    <a:ext uri="{9D8B030D-6E8A-4147-A177-3AD203B41FA5}">
                      <a16:colId xmlns:a16="http://schemas.microsoft.com/office/drawing/2014/main" val="3116559015"/>
                    </a:ext>
                  </a:extLst>
                </a:gridCol>
              </a:tblGrid>
              <a:tr h="2819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(Day 1)_  Thursday 4 December 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3020739650"/>
                  </a:ext>
                </a:extLst>
              </a:tr>
              <a:tr h="183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Tine </a:t>
                      </a: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Activity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Location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Poster Exhibition – Documentation Exhibition </a:t>
                      </a:r>
                    </a:p>
                  </a:txBody>
                  <a:tcPr marL="3860" marR="3860" marT="3860" marB="0" vert="vert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38891"/>
                  </a:ext>
                </a:extLst>
              </a:tr>
              <a:tr h="2610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9:00 AM – 10:00 AM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Registration and Welcome Coffee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vert="vert" anchor="ctr"/>
                </a:tc>
                <a:extLst>
                  <a:ext uri="{0D108BD9-81ED-4DB2-BD59-A6C34878D82A}">
                    <a16:rowId xmlns:a16="http://schemas.microsoft.com/office/drawing/2014/main" val="2065473597"/>
                  </a:ext>
                </a:extLst>
              </a:tr>
              <a:tr h="301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10:00 AM – 10:30 AM </a:t>
                      </a: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Opening CEO speech </a:t>
                      </a: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14803"/>
                  </a:ext>
                </a:extLst>
              </a:tr>
              <a:tr h="3016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10:30 AM – 11:00 AM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Keynote Address </a:t>
                      </a:r>
                      <a:endParaRPr lang="en-US" sz="800" b="1" u="none" strike="noStrike" dirty="0"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3009774984"/>
                  </a:ext>
                </a:extLst>
              </a:tr>
              <a:tr h="425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11:00 AM – 12: </a:t>
                      </a:r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 PM </a:t>
                      </a: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Panel Discussion      </a:t>
                      </a:r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endParaRPr lang="en-US" sz="700" b="1" dirty="0"/>
                    </a:p>
                    <a:p>
                      <a:r>
                        <a:rPr lang="en-US" sz="700" b="1" dirty="0"/>
                        <a:t>Designing the Archive: </a:t>
                      </a:r>
                      <a:r>
                        <a:rPr lang="en-US" sz="700" dirty="0"/>
                        <a:t>National Strategies for Documenting Saudi Architecture and Design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15424"/>
                  </a:ext>
                </a:extLst>
              </a:tr>
              <a:tr h="15806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12: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PM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1:30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2938191565"/>
                  </a:ext>
                </a:extLst>
              </a:tr>
              <a:tr h="147174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1-4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1223359332"/>
                  </a:ext>
                </a:extLst>
              </a:tr>
              <a:tr h="147174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5-8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4085613670"/>
                  </a:ext>
                </a:extLst>
              </a:tr>
              <a:tr h="14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1:30 PM– 2:00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32898"/>
                  </a:ext>
                </a:extLst>
              </a:tr>
              <a:tr h="15807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2: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–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1964897068"/>
                  </a:ext>
                </a:extLst>
              </a:tr>
              <a:tr h="147174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9-12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887489833"/>
                  </a:ext>
                </a:extLst>
              </a:tr>
              <a:tr h="147174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13 - 16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4133995069"/>
                  </a:ext>
                </a:extLst>
              </a:tr>
              <a:tr h="128336">
                <a:tc>
                  <a:txBody>
                    <a:bodyPr/>
                    <a:lstStyle/>
                    <a:p>
                      <a:pPr algn="l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– 4:</a:t>
                      </a:r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 Break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2538780639"/>
                  </a:ext>
                </a:extLst>
              </a:tr>
              <a:tr h="17797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4: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–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5:30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1708137189"/>
                  </a:ext>
                </a:extLst>
              </a:tr>
              <a:tr h="252451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Tools and Methods:</a:t>
                      </a:r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Build Digital Archives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1887167079"/>
                  </a:ext>
                </a:extLst>
              </a:tr>
              <a:tr h="252451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Fundamentals of Documentation &amp; Archiving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465551577"/>
                  </a:ext>
                </a:extLst>
              </a:tr>
              <a:tr h="147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:30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– 6:00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 Break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16449"/>
                  </a:ext>
                </a:extLst>
              </a:tr>
              <a:tr h="501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6:00 PM – 7:00 PM 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Panel Discussion </a:t>
                      </a:r>
                    </a:p>
                    <a:p>
                      <a:pPr algn="l" fontAlgn="ctr"/>
                      <a:r>
                        <a:rPr lang="en-US" sz="800" b="1" dirty="0"/>
                        <a:t>Built Narratives: </a:t>
                      </a:r>
                      <a:r>
                        <a:rPr lang="en-US" sz="800" b="0" dirty="0"/>
                        <a:t>The Architectural and Urban Narrative of the Kingdom of Saudi Arabia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36999"/>
                  </a:ext>
                </a:extLst>
              </a:tr>
              <a:tr h="235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7:00 PM– 7:15 PM </a:t>
                      </a: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Closing Remarks </a:t>
                      </a: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 </a:t>
                      </a: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955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55D84B-B51A-B348-1297-109557BE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69252"/>
              </p:ext>
            </p:extLst>
          </p:nvPr>
        </p:nvGraphicFramePr>
        <p:xfrm>
          <a:off x="4291013" y="1572620"/>
          <a:ext cx="3657600" cy="4502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580">
                  <a:extLst>
                    <a:ext uri="{9D8B030D-6E8A-4147-A177-3AD203B41FA5}">
                      <a16:colId xmlns:a16="http://schemas.microsoft.com/office/drawing/2014/main" val="3434366500"/>
                    </a:ext>
                  </a:extLst>
                </a:gridCol>
                <a:gridCol w="1367682">
                  <a:extLst>
                    <a:ext uri="{9D8B030D-6E8A-4147-A177-3AD203B41FA5}">
                      <a16:colId xmlns:a16="http://schemas.microsoft.com/office/drawing/2014/main" val="2583525688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594970995"/>
                    </a:ext>
                  </a:extLst>
                </a:gridCol>
                <a:gridCol w="334274">
                  <a:extLst>
                    <a:ext uri="{9D8B030D-6E8A-4147-A177-3AD203B41FA5}">
                      <a16:colId xmlns:a16="http://schemas.microsoft.com/office/drawing/2014/main" val="915469266"/>
                    </a:ext>
                  </a:extLst>
                </a:gridCol>
              </a:tblGrid>
              <a:tr h="3347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(Day 2)_ Friday 5 December 2025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9302912"/>
                  </a:ext>
                </a:extLst>
              </a:tr>
              <a:tr h="202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Activity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Location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defTabSz="90848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Poster Exhibition – Documentation Exhibition </a:t>
                      </a:r>
                    </a:p>
                  </a:txBody>
                  <a:tcPr marL="6350" marR="6350" marT="6350" marB="0" vert="vert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20415"/>
                  </a:ext>
                </a:extLst>
              </a:tr>
              <a:tr h="4205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1:00 PM– 2:00 PM 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Networking, Tea &amp; Coffee on Arrival 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Lobby Area </a:t>
                      </a:r>
                      <a:endParaRPr lang="en-US" sz="1100" dirty="0"/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5323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2:00 PM-3:</a:t>
                      </a:r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</a:t>
                      </a: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Panel Discussion  </a:t>
                      </a:r>
                    </a:p>
                    <a:p>
                      <a:pPr algn="l" fontAlgn="ctr"/>
                      <a:r>
                        <a:rPr lang="en-US" sz="700" b="1" dirty="0"/>
                        <a:t>From Archive to Audience: </a:t>
                      </a:r>
                      <a:r>
                        <a:rPr lang="en-US" sz="700" dirty="0"/>
                        <a:t>Contemporary Practices of Documentation in Architecture and Design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1100" dirty="0"/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32787"/>
                  </a:ext>
                </a:extLst>
              </a:tr>
              <a:tr h="1923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</a:t>
                      </a:r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00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PM– </a:t>
                      </a:r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82170"/>
                  </a:ext>
                </a:extLst>
              </a:tr>
              <a:tr h="420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PM -5:00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5753806"/>
                  </a:ext>
                </a:extLst>
              </a:tr>
              <a:tr h="249552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17-20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12073263"/>
                  </a:ext>
                </a:extLst>
              </a:tr>
              <a:tr h="249552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20-23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6380912"/>
                  </a:ext>
                </a:extLst>
              </a:tr>
              <a:tr h="2495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5:00 PM– 6:30 PM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32858"/>
                  </a:ext>
                </a:extLst>
              </a:tr>
              <a:tr h="249552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24 - 27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54345"/>
                  </a:ext>
                </a:extLst>
              </a:tr>
              <a:tr h="249552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28- 31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3193"/>
                  </a:ext>
                </a:extLst>
              </a:tr>
              <a:tr h="141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6:30 PM– 7:00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70912"/>
                  </a:ext>
                </a:extLst>
              </a:tr>
              <a:tr h="4205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7:00 PM – 8:30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5006333"/>
                  </a:ext>
                </a:extLst>
              </a:tr>
              <a:tr h="276358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Design Project Diary; </a:t>
                      </a:r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Documentation in Education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30233017"/>
                  </a:ext>
                </a:extLst>
              </a:tr>
              <a:tr h="276358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Documentation &amp; Archiving Ecosystem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087006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96D914-A7A4-F46E-5E1F-3FE845305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82483"/>
              </p:ext>
            </p:extLst>
          </p:nvPr>
        </p:nvGraphicFramePr>
        <p:xfrm>
          <a:off x="8177213" y="1572622"/>
          <a:ext cx="3657600" cy="4502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507">
                  <a:extLst>
                    <a:ext uri="{9D8B030D-6E8A-4147-A177-3AD203B41FA5}">
                      <a16:colId xmlns:a16="http://schemas.microsoft.com/office/drawing/2014/main" val="3434366500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583525688"/>
                    </a:ext>
                  </a:extLst>
                </a:gridCol>
                <a:gridCol w="1195829">
                  <a:extLst>
                    <a:ext uri="{9D8B030D-6E8A-4147-A177-3AD203B41FA5}">
                      <a16:colId xmlns:a16="http://schemas.microsoft.com/office/drawing/2014/main" val="3486872257"/>
                    </a:ext>
                  </a:extLst>
                </a:gridCol>
                <a:gridCol w="321504">
                  <a:extLst>
                    <a:ext uri="{9D8B030D-6E8A-4147-A177-3AD203B41FA5}">
                      <a16:colId xmlns:a16="http://schemas.microsoft.com/office/drawing/2014/main" val="525291397"/>
                    </a:ext>
                  </a:extLst>
                </a:gridCol>
              </a:tblGrid>
              <a:tr h="1869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(Day 3)_  Saturday 6 December 2025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02912"/>
                  </a:ext>
                </a:extLst>
              </a:tr>
              <a:tr h="186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 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Activity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Location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2">
                  <a:txBody>
                    <a:bodyPr/>
                    <a:lstStyle/>
                    <a:p>
                      <a:pPr marL="0" marR="0" lvl="0" indent="0" algn="ctr" defTabSz="90848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Poster Exhibition – Documentation Exhibition </a:t>
                      </a:r>
                    </a:p>
                  </a:txBody>
                  <a:tcPr marL="6350" marR="6350" marT="6350" marB="0" vert="vert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20415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9:00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- 9:30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Networking, Tea &amp; Coffee on Arrival 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Lobby Area </a:t>
                      </a:r>
                      <a:endParaRPr lang="en-US" sz="1100" dirty="0"/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952256"/>
                  </a:ext>
                </a:extLst>
              </a:tr>
              <a:tr h="487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9: 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10:30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Panel Discussion  </a:t>
                      </a:r>
                    </a:p>
                    <a:p>
                      <a:pPr algn="l" fontAlgn="ctr"/>
                      <a:r>
                        <a:rPr lang="en-US" sz="800" b="1" dirty="0"/>
                        <a:t>Redefining Documentation: </a:t>
                      </a:r>
                      <a:r>
                        <a:rPr lang="en-US" sz="800" dirty="0"/>
                        <a:t>AI, XR, and the Next Generation of Archival Tools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1100" dirty="0"/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vert="vert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2787"/>
                  </a:ext>
                </a:extLst>
              </a:tr>
              <a:tr h="194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10:30 AM – 11:00 AM</a:t>
                      </a: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Keynote Address</a:t>
                      </a: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848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11194"/>
                  </a:ext>
                </a:extLst>
              </a:tr>
              <a:tr h="1869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11:00 AM -12:30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53806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24 - 27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073263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28- 31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80912"/>
                  </a:ext>
                </a:extLst>
              </a:tr>
              <a:tr h="12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12:30 – 1:00 PM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32657"/>
                  </a:ext>
                </a:extLst>
              </a:tr>
              <a:tr h="1264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1:00 PM–2:30 PM 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32858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32 -35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54345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36-39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3193"/>
                  </a:ext>
                </a:extLst>
              </a:tr>
              <a:tr h="1869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2:30 PM- 4:00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Paper Discussions – Session 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06333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A: Papers 40 - 43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33017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B: Papers 44 </a:t>
                      </a:r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– 47 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Auditorium 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870065"/>
                  </a:ext>
                </a:extLst>
              </a:tr>
              <a:tr h="186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4:00 PM – 4:30 PM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vert="vert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34876"/>
                  </a:ext>
                </a:extLst>
              </a:tr>
              <a:tr h="1869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4:30 PM – 6:00 PM</a:t>
                      </a:r>
                    </a:p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70727"/>
                  </a:ext>
                </a:extLst>
              </a:tr>
              <a:tr h="362682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Building a Book</a:t>
                      </a:r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A Documentation Practice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04137"/>
                  </a:ext>
                </a:extLst>
              </a:tr>
              <a:tr h="126497">
                <a:tc v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From Idea to Funding:</a:t>
                      </a:r>
                      <a:r>
                        <a:rPr lang="en-US" sz="800" b="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Research Grant Writing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Workshop Room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54464"/>
                  </a:ext>
                </a:extLst>
              </a:tr>
              <a:tr h="186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6:00 PM-  6:30 PM </a:t>
                      </a: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Prayer Break 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Lobby Area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56295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6:30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7:00 PM 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Keynote Address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848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70796"/>
                  </a:ext>
                </a:extLst>
              </a:tr>
              <a:tr h="194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7:00 PM – 7:30 PM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Reward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848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94852"/>
                  </a:ext>
                </a:extLst>
              </a:tr>
              <a:tr h="186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7:30 PM– 7:45 PM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Closing Remarks and Farewell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Main Auditorium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0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84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CADDD-38B0-93F3-20CD-F6CDA415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AA20-CD9A-4A01-7103-22DD5D36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Arabic Conference Programming &amp; Agenda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F6CFC-7775-C4CF-685A-2D12E9B0B3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00322" y="545319"/>
            <a:ext cx="11434491" cy="426231"/>
          </a:xfrm>
        </p:spPr>
        <p:txBody>
          <a:bodyPr/>
          <a:lstStyle/>
          <a:p>
            <a:r>
              <a:rPr lang="en-US" dirty="0">
                <a:latin typeface="Sakkal Majalla"/>
              </a:rPr>
              <a:t>Timetable </a:t>
            </a:r>
            <a:endParaRPr lang="en-US" sz="2000" i="0" dirty="0">
              <a:solidFill>
                <a:schemeClr val="bg1"/>
              </a:solidFill>
              <a:latin typeface="Sakkal Majall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9255-FAD5-D452-D725-68090C97A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F7EC5D-D270-CF4C-8A31-350A6AB8798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99B8F7-BA68-FE09-7FD0-6AF95567C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85616"/>
              </p:ext>
            </p:extLst>
          </p:nvPr>
        </p:nvGraphicFramePr>
        <p:xfrm>
          <a:off x="404813" y="1572623"/>
          <a:ext cx="3657599" cy="4293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67">
                  <a:extLst>
                    <a:ext uri="{9D8B030D-6E8A-4147-A177-3AD203B41FA5}">
                      <a16:colId xmlns:a16="http://schemas.microsoft.com/office/drawing/2014/main" val="1625855399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434366500"/>
                    </a:ext>
                  </a:extLst>
                </a:gridCol>
                <a:gridCol w="1219241">
                  <a:extLst>
                    <a:ext uri="{9D8B030D-6E8A-4147-A177-3AD203B41FA5}">
                      <a16:colId xmlns:a16="http://schemas.microsoft.com/office/drawing/2014/main" val="2583525688"/>
                    </a:ext>
                  </a:extLst>
                </a:gridCol>
                <a:gridCol w="1048421">
                  <a:extLst>
                    <a:ext uri="{9D8B030D-6E8A-4147-A177-3AD203B41FA5}">
                      <a16:colId xmlns:a16="http://schemas.microsoft.com/office/drawing/2014/main" val="594970995"/>
                    </a:ext>
                  </a:extLst>
                </a:gridCol>
              </a:tblGrid>
              <a:tr h="154334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(اليوم الثالث)_السبت 6 ديسمبر 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2912"/>
                  </a:ext>
                </a:extLst>
              </a:tr>
              <a:tr h="142636">
                <a:tc rowSpan="22"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dirty="0"/>
                        <a:t>معرض الملصقات البحثية – معرض التوثيق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vert="vert270" anchor="ctr">
                    <a:solidFill>
                      <a:srgbClr val="C293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الفعالية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الوقت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20415"/>
                  </a:ext>
                </a:extLst>
              </a:tr>
              <a:tr h="212576">
                <a:tc vMerge="1">
                  <a:txBody>
                    <a:bodyPr/>
                    <a:lstStyle/>
                    <a:p>
                      <a:pPr algn="l" fontAlgn="ctr"/>
                      <a:endParaRPr lang="ar-SA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التواصل والترحيب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9:00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 -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09:30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52256"/>
                  </a:ext>
                </a:extLst>
              </a:tr>
              <a:tr h="433366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dirty="0"/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جلسة حوارية </a:t>
                      </a:r>
                    </a:p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الذكاء الاصطناعي ومستقبل الأرشفة</a:t>
                      </a: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09:30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 -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10:30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2787"/>
                  </a:ext>
                </a:extLst>
              </a:tr>
              <a:tr h="43336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2837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القاعة الرئيسية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كلمة رئيسية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10:30 </a:t>
                      </a:r>
                      <a:r>
                        <a:rPr lang="ar-SA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 - </a:t>
                      </a:r>
                      <a:r>
                        <a:rPr lang="en-US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11:00 </a:t>
                      </a:r>
                      <a:r>
                        <a:rPr lang="ar-SA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DC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82072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11:00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 -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12:30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53806"/>
                  </a:ext>
                </a:extLst>
              </a:tr>
              <a:tr h="187647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(24 - 27)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73263"/>
                  </a:ext>
                </a:extLst>
              </a:tr>
              <a:tr h="169855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(28 - 31)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48751"/>
                  </a:ext>
                </a:extLst>
              </a:tr>
              <a:tr h="122281">
                <a:tc vMerge="1">
                  <a:txBody>
                    <a:bodyPr/>
                    <a:lstStyle/>
                    <a:p>
                      <a:pPr algn="l" fontAlgn="ctr"/>
                      <a:endParaRPr lang="ar-SA" sz="80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12:30 م - 1:00 م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2657"/>
                  </a:ext>
                </a:extLst>
              </a:tr>
              <a:tr h="154247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800" b="1" dirty="0"/>
                        <a:t> 1:00 م - 2:30 م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32858"/>
                  </a:ext>
                </a:extLst>
              </a:tr>
              <a:tr h="124702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(32 - 35)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72956"/>
                  </a:ext>
                </a:extLst>
              </a:tr>
              <a:tr h="124702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( 36-39 )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61606"/>
                  </a:ext>
                </a:extLst>
              </a:tr>
              <a:tr h="143757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800" b="1" dirty="0"/>
                        <a:t> 2:30 م - 4:00 م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06333"/>
                  </a:ext>
                </a:extLst>
              </a:tr>
              <a:tr h="187647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(40 - 43)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44447"/>
                  </a:ext>
                </a:extLst>
              </a:tr>
              <a:tr h="187647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( 44-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47</a:t>
                      </a:r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20641"/>
                  </a:ext>
                </a:extLst>
              </a:tr>
              <a:tr h="124702">
                <a:tc vMerge="1">
                  <a:txBody>
                    <a:bodyPr/>
                    <a:lstStyle/>
                    <a:p>
                      <a:pPr algn="l" fontAlgn="ctr"/>
                      <a:endParaRPr lang="ar-SA" sz="800" b="1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4:00 م - 4:30 م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34876"/>
                  </a:ext>
                </a:extLst>
              </a:tr>
              <a:tr h="212576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ورش العمل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4:30 م - 6:00 م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70727"/>
                  </a:ext>
                </a:extLst>
              </a:tr>
              <a:tr h="126228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إعداد كتاب: ممارسات التوثيق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04137"/>
                  </a:ext>
                </a:extLst>
              </a:tr>
              <a:tr h="243230">
                <a:tc vMerge="1">
                  <a:txBody>
                    <a:bodyPr/>
                    <a:lstStyle/>
                    <a:p>
                      <a:pPr marL="0" marR="0" lvl="0" indent="0" algn="ctr" defTabSz="91204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الفكرة إلى التمويل: كتابة منحة للبحث العلمي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54464"/>
                  </a:ext>
                </a:extLst>
              </a:tr>
              <a:tr h="124702">
                <a:tc vMerge="1">
                  <a:txBody>
                    <a:bodyPr/>
                    <a:lstStyle/>
                    <a:p>
                      <a:pPr algn="l" fontAlgn="ctr"/>
                      <a:endParaRPr lang="ar-SA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6:00 م - 6:30 م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56295"/>
                  </a:ext>
                </a:extLst>
              </a:tr>
              <a:tr h="187647">
                <a:tc vMerge="1"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2837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القاعة الرئيسية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كلمة رئيسية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6:30 م - 7:00 م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70796"/>
                  </a:ext>
                </a:extLst>
              </a:tr>
              <a:tr h="148133">
                <a:tc vMerge="1"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F2837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القاعة الرئيسية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التكريم والجوائز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7:00 م - 7:30 م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94852"/>
                  </a:ext>
                </a:extLst>
              </a:tr>
              <a:tr h="187647">
                <a:tc vMerge="1"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2837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القاعة الرئيسية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الختامية للمؤتمر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7:30 م – 7:45 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065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B02E01-B6AB-EE67-CBF7-A64869496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37594"/>
              </p:ext>
            </p:extLst>
          </p:nvPr>
        </p:nvGraphicFramePr>
        <p:xfrm>
          <a:off x="4286908" y="1581887"/>
          <a:ext cx="3657600" cy="4293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92">
                  <a:extLst>
                    <a:ext uri="{9D8B030D-6E8A-4147-A177-3AD203B41FA5}">
                      <a16:colId xmlns:a16="http://schemas.microsoft.com/office/drawing/2014/main" val="1202857824"/>
                    </a:ext>
                  </a:extLst>
                </a:gridCol>
                <a:gridCol w="1104845">
                  <a:extLst>
                    <a:ext uri="{9D8B030D-6E8A-4147-A177-3AD203B41FA5}">
                      <a16:colId xmlns:a16="http://schemas.microsoft.com/office/drawing/2014/main" val="3434366500"/>
                    </a:ext>
                  </a:extLst>
                </a:gridCol>
                <a:gridCol w="1427164">
                  <a:extLst>
                    <a:ext uri="{9D8B030D-6E8A-4147-A177-3AD203B41FA5}">
                      <a16:colId xmlns:a16="http://schemas.microsoft.com/office/drawing/2014/main" val="2583525688"/>
                    </a:ext>
                  </a:extLst>
                </a:gridCol>
                <a:gridCol w="840499">
                  <a:extLst>
                    <a:ext uri="{9D8B030D-6E8A-4147-A177-3AD203B41FA5}">
                      <a16:colId xmlns:a16="http://schemas.microsoft.com/office/drawing/2014/main" val="594970995"/>
                    </a:ext>
                  </a:extLst>
                </a:gridCol>
              </a:tblGrid>
              <a:tr h="178898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(اليوم الثاني)_الجمعة 5 ديسمبر 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9302912"/>
                  </a:ext>
                </a:extLst>
              </a:tr>
              <a:tr h="201237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معرض الملصقات البحثية – معرض التوثيق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vert="vert270" anchor="ctr">
                    <a:solidFill>
                      <a:srgbClr val="C293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الفعالية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الوقت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20415"/>
                  </a:ext>
                </a:extLst>
              </a:tr>
              <a:tr h="413007">
                <a:tc vMerge="1">
                  <a:txBody>
                    <a:bodyPr/>
                    <a:lstStyle/>
                    <a:p>
                      <a:pPr algn="ctr" fontAlgn="ctr"/>
                      <a:endParaRPr lang="ar-SA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التواصل والترحيب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1:00 م – 2:00 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2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5323"/>
                  </a:ext>
                </a:extLst>
              </a:tr>
              <a:tr h="762872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dirty="0"/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جلسة حوارية </a:t>
                      </a:r>
                    </a:p>
                    <a:p>
                      <a:pPr algn="ctr" fontAlgn="ctr"/>
                      <a:r>
                        <a:rPr lang="ar-SA" sz="700" b="1" dirty="0"/>
                        <a:t>الممارسات المعاصرة في توثيق العمارة والتصميم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2:00 م – 3:00 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rgbClr val="FF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2787"/>
                  </a:ext>
                </a:extLst>
              </a:tr>
              <a:tr h="141743">
                <a:tc vMerge="1">
                  <a:txBody>
                    <a:bodyPr/>
                    <a:lstStyle/>
                    <a:p>
                      <a:pPr algn="ctr" fontAlgn="ctr"/>
                      <a:endParaRPr lang="ar-SA" sz="800" b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3:00 م – 3:30 م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082170"/>
                  </a:ext>
                </a:extLst>
              </a:tr>
              <a:tr h="337987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 م – 5:00 م</a:t>
                      </a:r>
                      <a:endParaRPr lang="en-US" sz="800" b="1" u="none" strike="noStrike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53806"/>
                  </a:ext>
                </a:extLst>
              </a:tr>
              <a:tr h="226019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(17 - 20)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73263"/>
                  </a:ext>
                </a:extLst>
              </a:tr>
              <a:tr h="245053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(20 - 23)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80912"/>
                  </a:ext>
                </a:extLst>
              </a:tr>
              <a:tr h="245053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5:00 م – 6:30 م</a:t>
                      </a:r>
                      <a:endParaRPr lang="en-US" sz="800" b="1" u="none" strike="noStrike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32858"/>
                  </a:ext>
                </a:extLst>
              </a:tr>
              <a:tr h="245053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(24 – 27)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54345"/>
                  </a:ext>
                </a:extLst>
              </a:tr>
              <a:tr h="245053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(28 -31 )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3193"/>
                  </a:ext>
                </a:extLst>
              </a:tr>
              <a:tr h="141743">
                <a:tc vMerge="1">
                  <a:txBody>
                    <a:bodyPr/>
                    <a:lstStyle/>
                    <a:p>
                      <a:pPr algn="l" fontAlgn="ctr"/>
                      <a:endParaRPr lang="ar-SA" sz="80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6:30 م – 7:00 م</a:t>
                      </a:r>
                      <a:endParaRPr lang="en-US" sz="800" b="1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70912"/>
                  </a:ext>
                </a:extLst>
              </a:tr>
              <a:tr h="438298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ورش العمل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7:00 م – 8:30 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06333"/>
                  </a:ext>
                </a:extLst>
              </a:tr>
              <a:tr h="226019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مذكّرة مشروع التصميم: </a:t>
                      </a:r>
                      <a:r>
                        <a:rPr lang="ar-SA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التوثيق في التعليم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33017"/>
                  </a:ext>
                </a:extLst>
              </a:tr>
              <a:tr h="245053">
                <a:tc vMerge="1">
                  <a:txBody>
                    <a:bodyPr/>
                    <a:lstStyle/>
                    <a:p>
                      <a:pPr marL="0" marR="0" lvl="0" indent="0" algn="ctr" defTabSz="91204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منظومة التوثيق والأرشفة</a:t>
                      </a: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700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50DB18-A628-2B62-6DD3-8626525DC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65504"/>
              </p:ext>
            </p:extLst>
          </p:nvPr>
        </p:nvGraphicFramePr>
        <p:xfrm>
          <a:off x="8169004" y="1581888"/>
          <a:ext cx="3657600" cy="4283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441">
                  <a:extLst>
                    <a:ext uri="{9D8B030D-6E8A-4147-A177-3AD203B41FA5}">
                      <a16:colId xmlns:a16="http://schemas.microsoft.com/office/drawing/2014/main" val="1771336459"/>
                    </a:ext>
                  </a:extLst>
                </a:gridCol>
                <a:gridCol w="1262084">
                  <a:extLst>
                    <a:ext uri="{9D8B030D-6E8A-4147-A177-3AD203B41FA5}">
                      <a16:colId xmlns:a16="http://schemas.microsoft.com/office/drawing/2014/main" val="3271131523"/>
                    </a:ext>
                  </a:extLst>
                </a:gridCol>
                <a:gridCol w="1122030">
                  <a:extLst>
                    <a:ext uri="{9D8B030D-6E8A-4147-A177-3AD203B41FA5}">
                      <a16:colId xmlns:a16="http://schemas.microsoft.com/office/drawing/2014/main" val="3277103616"/>
                    </a:ext>
                  </a:extLst>
                </a:gridCol>
                <a:gridCol w="958045">
                  <a:extLst>
                    <a:ext uri="{9D8B030D-6E8A-4147-A177-3AD203B41FA5}">
                      <a16:colId xmlns:a16="http://schemas.microsoft.com/office/drawing/2014/main" val="3219846996"/>
                    </a:ext>
                  </a:extLst>
                </a:gridCol>
              </a:tblGrid>
              <a:tr h="176041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ar-SA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(اليوم الأول)_الخميس 4 ديسمبر 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3020739650"/>
                  </a:ext>
                </a:extLst>
              </a:tr>
              <a:tr h="164978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معرض الملصقات البحثية – معرض التوثيق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vert="vert270" anchor="ctr">
                    <a:solidFill>
                      <a:srgbClr val="C293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الفعالية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الوقت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38891"/>
                  </a:ext>
                </a:extLst>
              </a:tr>
              <a:tr h="234283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التسجيل والترحيب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9:00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 - </a:t>
                      </a:r>
                      <a:r>
                        <a:rPr lang="en-US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10:00 </a:t>
                      </a: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2065473597"/>
                  </a:ext>
                </a:extLst>
              </a:tr>
              <a:tr h="270804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الافتتاحية للرئيس التنفيذي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10:00 ص – 10:30 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/>
                </a:tc>
                <a:extLst>
                  <a:ext uri="{0D108BD9-81ED-4DB2-BD59-A6C34878D82A}">
                    <a16:rowId xmlns:a16="http://schemas.microsoft.com/office/drawing/2014/main" val="1837214803"/>
                  </a:ext>
                </a:extLst>
              </a:tr>
              <a:tr h="270804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كلمة رئيسية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10:30 ص – 11:00 ص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4984"/>
                  </a:ext>
                </a:extLst>
              </a:tr>
              <a:tr h="496361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جلسة حوارية</a:t>
                      </a:r>
                    </a:p>
                    <a:p>
                      <a:pPr algn="ctr" rtl="1" fontAlgn="ctr"/>
                      <a:r>
                        <a:rPr lang="ar-SA" sz="800" dirty="0"/>
                        <a:t>الاستراتيجيات الوطنية لتوثيق التصميم والعمارة السعودية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11:00 ص – 12:00 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5424"/>
                  </a:ext>
                </a:extLst>
              </a:tr>
              <a:tr h="160413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12:00 م – 1:30 م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91565"/>
                  </a:ext>
                </a:extLst>
              </a:tr>
              <a:tr h="208827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(1 - 4)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59332"/>
                  </a:ext>
                </a:extLst>
              </a:tr>
              <a:tr h="185869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(5 - 8)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13670"/>
                  </a:ext>
                </a:extLst>
              </a:tr>
              <a:tr h="132107">
                <a:tc vMerge="1">
                  <a:txBody>
                    <a:bodyPr/>
                    <a:lstStyle/>
                    <a:p>
                      <a:pPr algn="ctr" fontAlgn="ctr"/>
                      <a:endParaRPr lang="ar-SA" sz="80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1:30 م – 2:00 م</a:t>
                      </a:r>
                      <a:endParaRPr lang="en-US" sz="800" b="1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32898"/>
                  </a:ext>
                </a:extLst>
              </a:tr>
              <a:tr h="159477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مناقشة الأوراق البحثية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2:00 م – 3:30 م</a:t>
                      </a:r>
                      <a:endParaRPr lang="en-US" sz="800" b="1" u="none" strike="noStrike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97068"/>
                  </a:ext>
                </a:extLst>
              </a:tr>
              <a:tr h="201529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أ: الأوراق (12-9)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89833"/>
                  </a:ext>
                </a:extLst>
              </a:tr>
              <a:tr h="189410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القاعة ب: الأوراق (13 - 16)</a:t>
                      </a:r>
                    </a:p>
                  </a:txBody>
                  <a:tcPr marL="3474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860" marR="3860" marT="386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95069"/>
                  </a:ext>
                </a:extLst>
              </a:tr>
              <a:tr h="127864">
                <a:tc vMerge="1">
                  <a:txBody>
                    <a:bodyPr/>
                    <a:lstStyle/>
                    <a:p>
                      <a:pPr algn="ctr" fontAlgn="ctr"/>
                      <a:endParaRPr lang="ar-SA" sz="80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3:30 م – 4:00 م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80639"/>
                  </a:ext>
                </a:extLst>
              </a:tr>
              <a:tr h="168500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ورش العمل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ar-SA" sz="800" b="1" dirty="0"/>
                        <a:t>4:00 م – 5:30 م</a:t>
                      </a:r>
                      <a:endParaRPr lang="en-US" sz="800" b="1"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37189"/>
                  </a:ext>
                </a:extLst>
              </a:tr>
              <a:tr h="251418"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الأدوات والأساليب: </a:t>
                      </a:r>
                      <a:r>
                        <a:rPr lang="ar-SA" sz="80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بناء الأرشفة الرقمية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67079"/>
                  </a:ext>
                </a:extLst>
              </a:tr>
              <a:tr h="166334">
                <a:tc vMerge="1">
                  <a:txBody>
                    <a:bodyPr/>
                    <a:lstStyle/>
                    <a:p>
                      <a:pPr marL="0" marR="0" lvl="0" indent="0" algn="ctr" defTabSz="91204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قاعة ورشة عمل 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u="none" strike="noStrike" dirty="0"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أساسيات التوثيق والأرشفة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71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15281"/>
                  </a:ext>
                </a:extLst>
              </a:tr>
              <a:tr h="132107">
                <a:tc vMerge="1">
                  <a:txBody>
                    <a:bodyPr/>
                    <a:lstStyle/>
                    <a:p>
                      <a:pPr algn="ctr" fontAlgn="ctr"/>
                      <a:endParaRPr lang="ar-SA" sz="80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منطقة الاستقبال</a:t>
                      </a: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استراحة الصلاة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u="none" strike="noStrike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5:30 م – 6:00 م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16449"/>
                  </a:ext>
                </a:extLst>
              </a:tr>
              <a:tr h="375745"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القاعة الرئيسية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جلسة حوارية</a:t>
                      </a:r>
                    </a:p>
                    <a:p>
                      <a:pPr algn="ctr" rtl="1" fontAlgn="ctr"/>
                      <a:r>
                        <a:rPr lang="ar-SA" sz="800" dirty="0"/>
                        <a:t>السرد العمراني والحضري للمملكة العربية السعودية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4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u="none" strike="noStrike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6:00 م – 7:00 م</a:t>
                      </a:r>
                      <a:endParaRPr lang="en-US" sz="800" b="1" u="none" strike="noStrike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36999"/>
                  </a:ext>
                </a:extLst>
              </a:tr>
              <a:tr h="21095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dirty="0"/>
                        <a:t>القاعة الرئيسية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S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الختامية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7:00 م – 7:15 م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3860" marR="3860" marT="386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9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23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39dcc26a-7131-49f4-a9eb-1c0521500c03"/>
  <p:tag name="THINKCELLPRESENTATIONDONOTDELETE" val="&lt;?xml version=&quot;1.0&quot; encoding=&quot;UTF-16&quot; standalone=&quot;yes&quot;?&gt;&lt;root reqver=&quot;27037&quot;&gt;&lt;version val=&quot;3073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6&quot;&gt;&lt;elem m_fUsage=&quot;2.55037599717119967124E+00&quot;&gt;&lt;m_msothmcolidx val=&quot;10&quot;/&gt;&lt;/elem&gt;&lt;elem m_fUsage=&quot;1.89999999999999991118E+00&quot;&gt;&lt;m_msothmcolidx val=&quot;0&quot;/&gt;&lt;m_rgb r=&quot;F2&quot; g=&quot;F2&quot; b=&quot;F2&quot;/&gt;&lt;/elem&gt;&lt;elem m_fUsage=&quot;1.74489113209464941079E+00&quot;&gt;&lt;m_msothmcolidx val=&quot;0&quot;/&gt;&lt;m_rgb r=&quot;F2&quot; g=&quot;96&quot; b=&quot;82&quot;/&gt;&lt;/elem&gt;&lt;elem m_fUsage=&quot;1.28870281699666588970E+00&quot;&gt;&lt;m_msothmcolidx val=&quot;7&quot;/&gt;&lt;/elem&gt;&lt;elem m_fUsage=&quot;1.11496148894660951356E+00&quot;&gt;&lt;m_msothmcolidx val=&quot;8&quot;/&gt;&lt;/elem&gt;&lt;elem m_fUsage=&quot;1.85302018885184188735E-01&quot;&gt;&lt;m_msothmcolidx val=&quot;0&quot;/&gt;&lt;m_rgb r=&quot;93&quot; g=&quot;C4&quot; b=&quot;E1&quot;/&gt;&lt;/elem&gt;&lt;/m_vecMRU&gt;&lt;/m_mruColor&gt;&lt;m_eweekdayFirstOfWeek val=&quot;1&quot;/&gt;&lt;m_eweekdayFirstOfWorkweek val=&quot;1&quot;/&gt;&lt;m_eweekdayFirstOfWeekend val=&quot;6&quot;/&gt;&lt;/CPresentation&gt;&lt;/root&gt;"/>
  <p:tag name="TEXTBOX" val="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L-VB-RA-BN-DH"/>
  <p:tag name="BJHEADERFOOTERLABEL" val="TRUE"/>
  <p:tag name="BJHEADERFOOTERTEXTLABEL" val="Public - عام "/>
  <p:tag name="BJHEADERFOOTERTEXTMARKING" val="Public - عام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L-VB-RA-BN-DH"/>
  <p:tag name="BJHEADERFOOTERLABEL" val="TRUE"/>
  <p:tag name="BJHEADERFOOTERTEXTLABEL" val="Public - عام "/>
  <p:tag name="BJHEADERFOOTERTEXTMARKING" val="Public - عام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E.d.IKA2L.z9MkeQ8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L-VB-RA-BN-DH"/>
  <p:tag name="BJHEADERFOOTERLABEL" val="TRUE"/>
  <p:tag name="BJHEADERFOOTERTEXTLABEL" val="Public - عام "/>
  <p:tag name="BJHEADERFOOTERTEXTMARKING" val="Public - عام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RnAIjx6v7Bux.LQzDd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L-VB-RA-BN-DH"/>
  <p:tag name="BJHEADERFOOTERLABEL" val="TRUE"/>
  <p:tag name="BJHEADERFOOTERTEXTLABEL" val="Public - عام "/>
  <p:tag name="BJHEADERFOOTERTEXTMARKING" val="Public - عام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JKb6GgFGxKCRnFOC0n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gt.zvCbAeEU5jVHzE.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BOTTOMTEXTBOX" val="{CLASSIFIER}"/>
  <p:tag name="BJHEADERFOOTERTEXTBOXNAME" val="bjCLSTB-FO-HL-VB-RA-BN-DH"/>
  <p:tag name="BJHEADERFOOTERLABEL" val="TRUE"/>
  <p:tag name="BJHEADERFOOTERTEXTLABEL" val="Public - عام "/>
  <p:tag name="BJHEADERFOOTERTEXTMARKING" val="Public - عام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6"/>
</p:tagLst>
</file>

<file path=ppt/theme/theme1.xml><?xml version="1.0" encoding="utf-8"?>
<a:theme xmlns:a="http://schemas.openxmlformats.org/drawingml/2006/main" name="Office Theme">
  <a:themeElements>
    <a:clrScheme name="MoC">
      <a:dk1>
        <a:srgbClr val="0F2837"/>
      </a:dk1>
      <a:lt1>
        <a:sysClr val="window" lastClr="FFFFFF"/>
      </a:lt1>
      <a:dk2>
        <a:srgbClr val="0F2837"/>
      </a:dk2>
      <a:lt2>
        <a:srgbClr val="FAC39B"/>
      </a:lt2>
      <a:accent1>
        <a:srgbClr val="B41932"/>
      </a:accent1>
      <a:accent2>
        <a:srgbClr val="EB5A3C"/>
      </a:accent2>
      <a:accent3>
        <a:srgbClr val="FF9619"/>
      </a:accent3>
      <a:accent4>
        <a:srgbClr val="91B9B4"/>
      </a:accent4>
      <a:accent5>
        <a:srgbClr val="6E1946"/>
      </a:accent5>
      <a:accent6>
        <a:srgbClr val="925274"/>
      </a:accent6>
      <a:hlink>
        <a:srgbClr val="C75265"/>
      </a:hlink>
      <a:folHlink>
        <a:srgbClr val="F0836D"/>
      </a:folHlink>
    </a:clrScheme>
    <a:fontScheme name="ADC Template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>
            <a:latin typeface="Effra" panose="020B0603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0930F0DC511468AE80CDE9B847338" ma:contentTypeVersion="11" ma:contentTypeDescription="Create a new document." ma:contentTypeScope="" ma:versionID="71a42f46a709f2c7d7453ebe258d510c">
  <xsd:schema xmlns:xsd="http://www.w3.org/2001/XMLSchema" xmlns:xs="http://www.w3.org/2001/XMLSchema" xmlns:p="http://schemas.microsoft.com/office/2006/metadata/properties" xmlns:ns2="99e3a187-50a1-4bf8-b79f-05b2489d2c6f" xmlns:ns3="4433e03a-f41f-4e07-9adc-3a193e5c646e" targetNamespace="http://schemas.microsoft.com/office/2006/metadata/properties" ma:root="true" ma:fieldsID="d878f9cec73343c976cfa844f2de2f9c" ns2:_="" ns3:_="">
    <xsd:import namespace="99e3a187-50a1-4bf8-b79f-05b2489d2c6f"/>
    <xsd:import namespace="4433e03a-f41f-4e07-9adc-3a193e5c64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3a187-50a1-4bf8-b79f-05b2489d2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e03a-f41f-4e07-9adc-3a193e5c6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d="http://www.w3.org/2001/XMLSchema" xmlns:xsi="http://www.w3.org/2001/XMLSchema-instance" xmlns="http://www.boldonjames.com/2008/01/sie/internal/label" sislVersion="0" policy="57a28da2-0cfb-4494-9a9a-95668d05ae7c" origin="userSelected">
  <element uid="337d2005-6149-44d7-876b-cd6a6715987f" value=""/>
</sisl>
</file>

<file path=customXml/itemProps1.xml><?xml version="1.0" encoding="utf-8"?>
<ds:datastoreItem xmlns:ds="http://schemas.openxmlformats.org/officeDocument/2006/customXml" ds:itemID="{37CBE3BA-E4D0-4A9E-A6C2-57758ABD06F4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99e3a187-50a1-4bf8-b79f-05b2489d2c6f"/>
    <ds:schemaRef ds:uri="http://schemas.microsoft.com/office/2006/metadata/properties"/>
    <ds:schemaRef ds:uri="http://schemas.openxmlformats.org/package/2006/metadata/core-properties"/>
    <ds:schemaRef ds:uri="4433e03a-f41f-4e07-9adc-3a193e5c646e"/>
  </ds:schemaRefs>
</ds:datastoreItem>
</file>

<file path=customXml/itemProps2.xml><?xml version="1.0" encoding="utf-8"?>
<ds:datastoreItem xmlns:ds="http://schemas.openxmlformats.org/officeDocument/2006/customXml" ds:itemID="{084A8D69-0892-4BA1-B16D-6C3D54E00062}">
  <ds:schemaRefs>
    <ds:schemaRef ds:uri="4433e03a-f41f-4e07-9adc-3a193e5c646e"/>
    <ds:schemaRef ds:uri="99e3a187-50a1-4bf8-b79f-05b2489d2c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A37F50-CB6B-44F4-A348-7FFFB735D0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1ACD128-3F50-4BC8-9119-058AA7FD4A6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85132</TotalTime>
  <Words>1174</Words>
  <Application>Microsoft Office PowerPoint</Application>
  <PresentationFormat>Custom</PresentationFormat>
  <Paragraphs>301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Effra</vt:lpstr>
      <vt:lpstr>Sakkal Majalla</vt:lpstr>
      <vt:lpstr>Times New Roman</vt:lpstr>
      <vt:lpstr>Office Theme</vt:lpstr>
      <vt:lpstr>think-cell Slide</vt:lpstr>
      <vt:lpstr>ADRC 2025 Program</vt:lpstr>
      <vt:lpstr>English Conference Programming &amp; Agenda</vt:lpstr>
      <vt:lpstr>Arabic Conference Programming &amp; Agenda</vt:lpstr>
    </vt:vector>
  </TitlesOfParts>
  <Company>Accenture Strategy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 Strategy</dc:title>
  <dc:creator>Ministry of Culture</dc:creator>
  <cp:keywords>pblc</cp:keywords>
  <cp:lastModifiedBy>Dhayaghim Alshammari</cp:lastModifiedBy>
  <cp:revision>564</cp:revision>
  <dcterms:created xsi:type="dcterms:W3CDTF">2020-01-15T12:53:29Z</dcterms:created>
  <dcterms:modified xsi:type="dcterms:W3CDTF">2025-10-21T13:37:04Z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0x0101004D30930F0DC511468AE80CDE9B847338</vt:lpwstr>
  </property>
  <property fmtid="{D5CDD505-2E9C-101B-9397-08002B2CF9AE}" pid="3" name="docIndexRef">
    <vt:lpwstr>b1e2792c-89de-4878-9e39-2ddb56a4b1c8</vt:lpwstr>
  </property>
  <property fmtid="{D5CDD505-2E9C-101B-9397-08002B2CF9AE}" pid="4" name="bjClsUserRVM">
    <vt:lpwstr>[]</vt:lpwstr>
  </property>
  <property fmtid="{D5CDD505-2E9C-101B-9397-08002B2CF9AE}" pid="5" name="bjSaver">
    <vt:lpwstr>stnvpyZNRAJswsAWavJ0R1mHx3JiT2wr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policy="57a28da2-0cfb-4494-9a9a-95668d05ae7c" origin="userSelected" xmlns="http://www.boldonj</vt:lpwstr>
  </property>
  <property fmtid="{D5CDD505-2E9C-101B-9397-08002B2CF9AE}" pid="7" name="bjDocumentLabelXML-0">
    <vt:lpwstr>ames.com/2008/01/sie/internal/label"&gt;&lt;element uid="337d2005-6149-44d7-876b-cd6a6715987f" value="" /&gt;&lt;/sisl&gt;</vt:lpwstr>
  </property>
  <property fmtid="{D5CDD505-2E9C-101B-9397-08002B2CF9AE}" pid="8" name="bjDocumentSecurityLabel">
    <vt:lpwstr>Public - عام </vt:lpwstr>
  </property>
</Properties>
</file>